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7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8" r:id="rId20"/>
    <p:sldId id="259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2CF54-8064-4C05-8603-AE6810293B37}" v="306" dt="2021-05-05T11:28:05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0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796 9,'-66'73,"3"4,-91 142,82-111,-97 123,84-118,72-95,2 2,0 0,2 0,-9 24,12-26,-1 0,-1 0,-1-1,0 0,-1-1,-18 22,-7 11,33-46,0 0,1 0,-1 0,1 0,0 0,0 1,0-1,1 0,-1 1,1-1,0 0,0 1,0-1,1 6,-1-8,0-1,0 0,0 0,0 1,0-1,0 0,0 0,1 1,-1-1,0 0,0 0,0 0,0 1,0-1,1 0,-1 0,0 0,0 0,0 0,1 1,-1-1,0 0,0 0,0 0,1 0,-1 0,0 0,0 0,1 0,-1 0,0 0,0 0,1 0,-1 0,0 0,0 0,1 0,-1 0,0 0,0 0,0 0,1 0,-1 0,0 0,0 0,1 0,-1-1,0 1,0 0,0 0,0 0,1 0,-1-1,0 1,0 0,0 0,0 0,0-1,1 1,11-16,23-41,-2-1,25-62,42-133,-32 76,-60 153,-1 0,-1 0,-1 0,3-50,-7 59,-8 152,6-78,-3 0,-14 69,-41 95,27-111,30-105,0 1,-1-1,1 1,0-1,1 1,0-1,0 1,0 0,1 0,0 0,1-1,0 1,2 8,-3-15,0-1,1 1,-1-1,0 1,1-1,-1 1,0-1,1 1,-1-1,1 1,-1-1,0 1,1-1,-1 0,1 1,-1-1,1 0,0 0,-1 1,1-1,-1 0,1 0,-1 0,1 0,0 0,-1 0,1 0,-1 0,1 0,0 0,-1 0,1 0,-1 0,1 0,0 0,-1-1,1 1,-1 0,2-1,20-17,-6-2,-1-1,-1 0,-1-1,-1 0,-1-1,13-38,-8 23,172-486,-173 466,-3-1,-2 0,4-78,-15 133,2 0,-1 1,0-1,1 0,0 1,-1-1,1 1,1-1,-1 1,1-1,-1 1,1 0,0-1,0 1,0 0,1 0,-1 1,1-1,-1 0,1 1,0-1,0 1,0 0,5-2,18-5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788 1119,'-1'7,"0"1,0-1,0 0,-1 0,0 1,-1-1,1 0,-1-1,-1 1,-3 6,-9 19,-148 403,121-278,-44 311,11-41,-75 58,99-339,431-1475,-114 651,-202 515,-41 99,3 2,52-94,-67 145,-15 31,-224 686,167-502,24-93,21-69,3 1,1 0,-12 85,25-128,0-1,0 1,0 0,0 0,0 0,1 0,-1 0,0 0,0 0,0 0,1 0,-1 0,0 0,0 0,0 0,0 0,1 0,-1 0,0 0,0 0,0 0,1 0,-1 0,0 0,0 0,0 0,0 0,1 0,-1 0,0 0,0 0,0 1,0-1,1 0,-1 0,0 0,0 0,0 0,0 0,0 1,0-1,0 0,0 0,1 0,-1 1,0-1,0 0,0 0,0 1,15-25,167-384,-26-19,-28 72,151-429,-267 752,-2-1,-2 0,6-41,-14 74,0-1,1 0,-1 0,0 1,0-1,0 0,0 0,0 1,0-1,0 0,0 0,0 1,0-1,0 0,0 0,0 1,-1-1,1 0,0 0,-1 1,1-1,0 0,-1 1,1-1,-2 0,-12 11,-19 38,31-45,-59 99,-72 170,-25 126,142-355,-263 733,-143 364,160-533,242-571,20-37,1 1,-1 0,0-1,0 1,0-1,0 1,0 0,0-1,0 1,0 0,0-1,0 1,0 0,-1-1,1 1,0 0,0-1,0 1,0 0,0-1,-1 1,1 0,0-1,0 1,-1 0,1 0,0-1,0 1,-1 0,1 0,0 0,-1-1,1 1,0 0,-1 0,1 0,0 0,-1 0,1 0,0-1,-1 1,1 0,0 0,-1 0,1 0,-1 0,1 1,0-1,-1 0,1 0,0 0,-1 0,1 0,0 0,-1 0,1 1,0-1,-1 0,1 0,0 1,0-1,-1 0,1 0,0 1,0-1,-1 0,1 1,0-1,-1-38,11-48,4 1,34-118,-25 116,32-127,9 2,132-294,207-293,-309 619,-84 159,-8 15,0 1,1-1,-1 1,1 0,0 0,1 0,-1 0,1 0,7-6,-14 34,-19 59,-96 402,-70 520,164-893,14-72,-9 74,18-112,1 0,0-1,0 1,0 0,0 0,0 0,0 0,0 0,0 0,0-1,0 1,0 0,0 0,1 0,-1 0,0 0,1-1,-1 1,0 0,1 0,-1 0,1-1,1 2,-1-2,1 0,-1 0,0-1,1 1,-1-1,0 1,1-1,-1 1,0-1,1 0,-1 0,0 0,0 0,0 1,0-1,0-1,0 1,1-1,27-31,-1 0,-2-2,-1-1,25-49,-19 32,275-473,-115 194,-146 255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8T13:09:42.91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A81C4-5E99-4D2A-89D6-0E61774EC141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A1CB-C3CA-4C34-B64E-0158500AF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6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5A1CB-C3CA-4C34-B64E-0158500AF06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59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14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65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82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21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9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94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07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80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05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62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45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201A-4E72-4F12-A9F0-0B70B055D226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9DBD-170E-4DC0-9401-72F3581AD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96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18" Type="http://schemas.openxmlformats.org/officeDocument/2006/relationships/image" Target="../media/image6.png"/><Relationship Id="rId26" Type="http://schemas.openxmlformats.org/officeDocument/2006/relationships/slide" Target="slide12.xml"/><Relationship Id="rId3" Type="http://schemas.openxmlformats.org/officeDocument/2006/relationships/image" Target="../media/image2.png"/><Relationship Id="rId21" Type="http://schemas.openxmlformats.org/officeDocument/2006/relationships/slide" Target="slide6.xml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slide" Target="slide3.xml"/><Relationship Id="rId25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customXml" Target="../ink/ink10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slide" Target="slide10.xml"/><Relationship Id="rId5" Type="http://schemas.openxmlformats.org/officeDocument/2006/relationships/image" Target="../media/image3.png"/><Relationship Id="rId15" Type="http://schemas.openxmlformats.org/officeDocument/2006/relationships/customXml" Target="../ink/ink9.xml"/><Relationship Id="rId23" Type="http://schemas.openxmlformats.org/officeDocument/2006/relationships/slide" Target="slide8.xml"/><Relationship Id="rId10" Type="http://schemas.openxmlformats.org/officeDocument/2006/relationships/customXml" Target="../ink/ink4.xml"/><Relationship Id="rId19" Type="http://schemas.openxmlformats.org/officeDocument/2006/relationships/slide" Target="slide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8.xml"/><Relationship Id="rId22" Type="http://schemas.openxmlformats.org/officeDocument/2006/relationships/slide" Target="slide7.xml"/><Relationship Id="rId27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uka.fi/documents/767647/16644505/Sis%C3%A4tilojen+toiminnallistaminen+Oulu1.pptx/1bcf83f9-6d90-4486-848f-76828ee69302" TargetMode="External"/><Relationship Id="rId3" Type="http://schemas.openxmlformats.org/officeDocument/2006/relationships/hyperlink" Target="https://www.youtube.com/watch?v=EJDniLIM9cA&amp;list=PLQD0GyzWN4674COjNmG4P3ZNgdN56-ICU&amp;index=6" TargetMode="External"/><Relationship Id="rId7" Type="http://schemas.openxmlformats.org/officeDocument/2006/relationships/hyperlink" Target="http://www.lahiliikuntaloikka.fi/maalaamalla-tai-teippaamalla-leikkia-ja-liiketta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nsimetsankoulu.blogspot.com/2017/09/lankkarin-lattiateippaukset.html" TargetMode="External"/><Relationship Id="rId11" Type="http://schemas.openxmlformats.org/officeDocument/2006/relationships/slide" Target="slide1.xml"/><Relationship Id="rId5" Type="http://schemas.openxmlformats.org/officeDocument/2006/relationships/hyperlink" Target="https://peda.net/jamsa/perusopetus/pp/liikkuva-koulu/liikunnan-opetus/v%C3%A4lituntiliikuntaa/askeltikkaat" TargetMode="External"/><Relationship Id="rId10" Type="http://schemas.openxmlformats.org/officeDocument/2006/relationships/hyperlink" Target="https://peda.net/jamsa/perusopetus/pp/liikkuva-koulu/liikunnan-opetus/v%C3%A4lituntiliikuntaa/asfalttimaalauksia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liikkuvavarhaiskasvatus.fi/sites/www.ilokasvaaliikkuen.fi/files/kuvat/aktivoivien_teippausten_opas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nostunliikkumaan.fi/skillilataamo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youtube.com/watch?v=GW0wNrQpvPM" TargetMode="External"/><Relationship Id="rId7" Type="http://schemas.openxmlformats.org/officeDocument/2006/relationships/hyperlink" Target="https://www.kll.fi/materiaalit/temppusankarit/" TargetMode="External"/><Relationship Id="rId12" Type="http://schemas.openxmlformats.org/officeDocument/2006/relationships/hyperlink" Target="https://ukkinstituutti.fi/fyysinen-kunto/kunnon-osa-alueet/liikehallinta/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l.fi/wp-content/uploads/2020/05/N_Y_T_-toimintarata_2014-2015_ohjeet.pdf" TargetMode="External"/><Relationship Id="rId11" Type="http://schemas.openxmlformats.org/officeDocument/2006/relationships/hyperlink" Target="https://www.geegokids.com/" TargetMode="External"/><Relationship Id="rId5" Type="http://schemas.openxmlformats.org/officeDocument/2006/relationships/hyperlink" Target="https://www.kll.fi/kouluille/kaikki-liikkumaan/n-y-t-toiminta/" TargetMode="External"/><Relationship Id="rId15" Type="http://schemas.openxmlformats.org/officeDocument/2006/relationships/slide" Target="slide1.xml"/><Relationship Id="rId10" Type="http://schemas.openxmlformats.org/officeDocument/2006/relationships/hyperlink" Target="https://www.smartmoves.fi/taukoliikunta/breikkikalenterit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neuvokasperhe.fi/liikkuminen/perheliikunta-kotona/trikkaus/" TargetMode="External"/><Relationship Id="rId14" Type="http://schemas.openxmlformats.org/officeDocument/2006/relationships/hyperlink" Target="https://www.nuortennetti.fi/mieli-ja-keho/hyvinvointi/liikunnan-iloa/oman-lajin-loytamine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arrastusviikko.fi/opettajille-ja-kunnille/" TargetMode="External"/><Relationship Id="rId3" Type="http://schemas.openxmlformats.org/officeDocument/2006/relationships/hyperlink" Target="https://www.youtube.com/watch?v=4X00SVZ10As" TargetMode="External"/><Relationship Id="rId7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hyperlink" Target="https://kll.fi/wp-content/uploads/2020/05/Juoksusankarit-esite2017.pdf" TargetMode="Externa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hyperlink" Target="https://www.popli.fi/lastenliikunta/liikuntabing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ikkuvakoulu.fi/ideat/woodgrouse_pel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uvokasperhe.fi/liikkuminen/liikunnan-ilo/liikkujatyypi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youtube.com/watch?v=7ULuP1grBl8" TargetMode="External"/><Relationship Id="rId18" Type="http://schemas.openxmlformats.org/officeDocument/2006/relationships/hyperlink" Target="https://www.youtube.com/watch?v=IiuYTPpqVxM" TargetMode="External"/><Relationship Id="rId26" Type="http://schemas.openxmlformats.org/officeDocument/2006/relationships/hyperlink" Target="https://www.liikkuvakoulu.fi/sites/default/files/kaikki_mukaan_-_taukojumppaan.pdf" TargetMode="External"/><Relationship Id="rId3" Type="http://schemas.openxmlformats.org/officeDocument/2006/relationships/hyperlink" Target="https://pixabay.com/fi/vectors/info-tiedot-palvelu-tuki-150500/" TargetMode="External"/><Relationship Id="rId21" Type="http://schemas.openxmlformats.org/officeDocument/2006/relationships/hyperlink" Target="https://www.youtube.com/watch?v=jCQqTahifjc" TargetMode="External"/><Relationship Id="rId34" Type="http://schemas.openxmlformats.org/officeDocument/2006/relationships/hyperlink" Target="https://www.gonoodle.com/" TargetMode="External"/><Relationship Id="rId7" Type="http://schemas.openxmlformats.org/officeDocument/2006/relationships/hyperlink" Target="https://ukkinstituutti.fi/fyysinen-kunto/kunnon-osa-alueet/kestavyyskunto/" TargetMode="External"/><Relationship Id="rId12" Type="http://schemas.openxmlformats.org/officeDocument/2006/relationships/hyperlink" Target="https://pyoraliitto.fi/wordpress/wp-content/uploads/2017/09/py%C3%B6r%C3%A4ilyleikit_web.pdf" TargetMode="External"/><Relationship Id="rId17" Type="http://schemas.openxmlformats.org/officeDocument/2006/relationships/hyperlink" Target="https://ukkinstituutti.fi/liikkuminen/paikallaanolon-terveyshaitat/" TargetMode="External"/><Relationship Id="rId25" Type="http://schemas.openxmlformats.org/officeDocument/2006/relationships/hyperlink" Target="https://www.youtube.com/watch?v=VtEcBIn8kRo" TargetMode="External"/><Relationship Id="rId33" Type="http://schemas.openxmlformats.org/officeDocument/2006/relationships/hyperlink" Target="http://sprintgame.fi/index.php?lang=fi" TargetMode="External"/><Relationship Id="rId2" Type="http://schemas.openxmlformats.org/officeDocument/2006/relationships/hyperlink" Target="https://pixabay.com/fi/vectors/leikki%C3%A4-mene-alkaa-%C3%A4%C3%A4ni-painiketta-145676/" TargetMode="External"/><Relationship Id="rId16" Type="http://schemas.openxmlformats.org/officeDocument/2006/relationships/hyperlink" Target="https://peda.net/jamsa/perusopetus/pp/liikkuva-koulu/liikunnan-opetus/v%C3%A4lituntiliikuntaa/lhvi:file/download/315042858a8f880dff6e8b44aa0a89c4635cb53f/Liikuttavan%20hyvi%C3%A4%20v%C3%A4litunteja%20-ideaopas.pdf" TargetMode="External"/><Relationship Id="rId20" Type="http://schemas.openxmlformats.org/officeDocument/2006/relationships/hyperlink" Target="https://www.youtube.com/watch?v=3gGpRiV09uU" TargetMode="External"/><Relationship Id="rId29" Type="http://schemas.openxmlformats.org/officeDocument/2006/relationships/hyperlink" Target="https://www.ouka.fi/documents/767647/16584023/V%C3%A4lipalaksi+motorisia+taitoja+%28003%29.pdf/c72e24de-754f-4087-af94-85a9375f6f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kinstituutti.fi/liikkuminen/liikkumisen-suositukset/lasten-ja-nuorten-liikkumissuositus/" TargetMode="External"/><Relationship Id="rId11" Type="http://schemas.openxmlformats.org/officeDocument/2006/relationships/hyperlink" Target="https://fiksustikouluun.fi/wp-content/uploads/2020/07/pyorailymerkki-2014.pdf" TargetMode="External"/><Relationship Id="rId24" Type="http://schemas.openxmlformats.org/officeDocument/2006/relationships/hyperlink" Target="https://www.youtube.com/watch?v=FRJ3lclsI1w" TargetMode="External"/><Relationship Id="rId32" Type="http://schemas.openxmlformats.org/officeDocument/2006/relationships/hyperlink" Target="https://www.littlefamilyfun.com/2011/04/physical-activity-cube.html" TargetMode="External"/><Relationship Id="rId5" Type="http://schemas.openxmlformats.org/officeDocument/2006/relationships/hyperlink" Target="https://www.liikkuvakoulu.fi/sites/default/files/liikkuvakoulu_cmyk_1.pdf" TargetMode="External"/><Relationship Id="rId15" Type="http://schemas.openxmlformats.org/officeDocument/2006/relationships/hyperlink" Target="https://www.liikkuvakoulu.fi/ideat/valkkaholkka" TargetMode="External"/><Relationship Id="rId23" Type="http://schemas.openxmlformats.org/officeDocument/2006/relationships/hyperlink" Target="https://www.youtube.com/watch?v=hpLULy-gjyc" TargetMode="External"/><Relationship Id="rId28" Type="http://schemas.openxmlformats.org/officeDocument/2006/relationships/hyperlink" Target="https://www.youtube.com/watch?v=ZahZi9f-rXk&amp;list=PLDlux754GmPofkKZvrUHy6G5J4J4LxNih&amp;index=1" TargetMode="External"/><Relationship Id="rId36" Type="http://schemas.openxmlformats.org/officeDocument/2006/relationships/image" Target="../media/image12.png"/><Relationship Id="rId10" Type="http://schemas.openxmlformats.org/officeDocument/2006/relationships/hyperlink" Target="https://www.liikenneturva.fi/sites/default/files/materiaalit/Opettajille/Pyoran_kuntokartoituslomake.pdf" TargetMode="External"/><Relationship Id="rId19" Type="http://schemas.openxmlformats.org/officeDocument/2006/relationships/hyperlink" Target="https://www.youtube.com/watch?v=qvG1boJXJAE" TargetMode="External"/><Relationship Id="rId31" Type="http://schemas.openxmlformats.org/officeDocument/2006/relationships/hyperlink" Target="https://www.online-stopwatch.com/countdown-clock/full-screen/" TargetMode="External"/><Relationship Id="rId4" Type="http://schemas.openxmlformats.org/officeDocument/2006/relationships/hyperlink" Target="https://pixabay.com/fi/vectors/ympyr%C3%A4-vihre%C3%A4-painiketta-okei-mene-23965/" TargetMode="External"/><Relationship Id="rId9" Type="http://schemas.openxmlformats.org/officeDocument/2006/relationships/hyperlink" Target="https://areena.yle.fi/1-50706724" TargetMode="External"/><Relationship Id="rId14" Type="http://schemas.openxmlformats.org/officeDocument/2006/relationships/hyperlink" Target="https://www.ouka.fi/documents/767647/16644505/Liikkuva_koulu_juliste_A2_lowres.pdf/6a012183-3589-47fb-a817-e9345a08408c" TargetMode="External"/><Relationship Id="rId22" Type="http://schemas.openxmlformats.org/officeDocument/2006/relationships/hyperlink" Target="https://www.youtube.com/watch?v=YZhtsHCooSg" TargetMode="External"/><Relationship Id="rId27" Type="http://schemas.openxmlformats.org/officeDocument/2006/relationships/hyperlink" Target="https://www.youtube.com/watch?v=mAvSq7XLU7o&amp;t=32s" TargetMode="External"/><Relationship Id="rId30" Type="http://schemas.openxmlformats.org/officeDocument/2006/relationships/hyperlink" Target="https://www.youtube.com/watch?v=wAoSI5Szg50&amp;t" TargetMode="External"/><Relationship Id="rId35" Type="http://schemas.openxmlformats.org/officeDocument/2006/relationships/slide" Target="slide1.xml"/><Relationship Id="rId8" Type="http://schemas.openxmlformats.org/officeDocument/2006/relationships/hyperlink" Target="https://ukkinstituutti.fi/liikkuminen/liikkumisen-vaikutukset/" TargetMode="Externa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s://lukujaliikkuen.fi/alkuopetus-lukuja-matikka/" TargetMode="External"/><Relationship Id="rId18" Type="http://schemas.openxmlformats.org/officeDocument/2006/relationships/hyperlink" Target="file:///C:\Users\OMISTAJA\Downloads\liikkuva_koulu_opas_web_0.pdf" TargetMode="External"/><Relationship Id="rId26" Type="http://schemas.openxmlformats.org/officeDocument/2006/relationships/hyperlink" Target="https://www.littlefamilyfun.com/2011/04/physical-activity-cube.html" TargetMode="External"/><Relationship Id="rId3" Type="http://schemas.openxmlformats.org/officeDocument/2006/relationships/hyperlink" Target="https://www.youtube.com/watch?v=hr4L89E7XWA" TargetMode="External"/><Relationship Id="rId21" Type="http://schemas.openxmlformats.org/officeDocument/2006/relationships/hyperlink" Target="https://www.youtube.com/watch?v=VgzXTBW7-H0&amp;t" TargetMode="External"/><Relationship Id="rId7" Type="http://schemas.openxmlformats.org/officeDocument/2006/relationships/hyperlink" Target="https://ukkinstituutti.fi/liike-laakkeena/liikunta-ja-uni/" TargetMode="External"/><Relationship Id="rId12" Type="http://schemas.openxmlformats.org/officeDocument/2006/relationships/hyperlink" Target="https://www.liikkuvakoulu.fi/sites/default/files/liikkuva_koulu_toiminnallinen_opetus_yleiset.pdf" TargetMode="External"/><Relationship Id="rId17" Type="http://schemas.openxmlformats.org/officeDocument/2006/relationships/hyperlink" Target="https://www.liikkuvakoulu.fi/tarinat/helppoja-tapoja-lis%C3%A4t%C3%A4-liikuntaa-oppitunnille" TargetMode="External"/><Relationship Id="rId25" Type="http://schemas.openxmlformats.org/officeDocument/2006/relationships/hyperlink" Target="https://drive.google.com/file/d/1dPK2LAYFxBK8JEdFotQ-zk4WEO5dvUqZ/view" TargetMode="External"/><Relationship Id="rId33" Type="http://schemas.openxmlformats.org/officeDocument/2006/relationships/image" Target="../media/image12.png"/><Relationship Id="rId2" Type="http://schemas.openxmlformats.org/officeDocument/2006/relationships/hyperlink" Target="https://ukkinstituutti.fi/liikkuminen/liikkumisen-suositukset/lasten-ja-nuorten-liikkumissuositus/" TargetMode="External"/><Relationship Id="rId16" Type="http://schemas.openxmlformats.org/officeDocument/2006/relationships/hyperlink" Target="https://www.facebook.com/pages/category/Product-Service/Toiminnallisen-oppimisen-verkkokoulu-431689450744606/" TargetMode="External"/><Relationship Id="rId20" Type="http://schemas.openxmlformats.org/officeDocument/2006/relationships/hyperlink" Target="https://peda.net/jamsa/perusopetus/pp/liikkuva-koulu/liikunnan-opetus/v%C3%A4lituntiliikuntaa/lhvi:file/download/315042858a8f880dff6e8b44aa0a89c4635cb53f/Liikuttavan%20hyvi%C3%A4%20v%C3%A4litunteja%20-ideaopas.pdf" TargetMode="External"/><Relationship Id="rId29" Type="http://schemas.openxmlformats.org/officeDocument/2006/relationships/hyperlink" Target="https://www.youtube.com/watch?v=YZhtsHCooSg&amp;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ivoliitto.fi/verraton/artikkelit/uni-auttaa-oppimaan/" TargetMode="External"/><Relationship Id="rId11" Type="http://schemas.openxmlformats.org/officeDocument/2006/relationships/hyperlink" Target="https://www.tervekoululainen.fi/wp-content/uploads/sites/2/2017/08/TEKO-istuminen-toiminnallisia-tehtavia.pdf" TargetMode="External"/><Relationship Id="rId24" Type="http://schemas.openxmlformats.org/officeDocument/2006/relationships/hyperlink" Target="https://www.voimistelu.fi/Portals/0/Lapset/Rope/Rope%20Skipping.pdf" TargetMode="External"/><Relationship Id="rId32" Type="http://schemas.openxmlformats.org/officeDocument/2006/relationships/slide" Target="slide1.xml"/><Relationship Id="rId5" Type="http://schemas.openxmlformats.org/officeDocument/2006/relationships/hyperlink" Target="https://www.youtube.com/watch?v=UYl5hNw4GCk" TargetMode="External"/><Relationship Id="rId15" Type="http://schemas.openxmlformats.org/officeDocument/2006/relationships/hyperlink" Target="https://www.youtube.com/watch?v=m3-wz6cyVNg" TargetMode="External"/><Relationship Id="rId23" Type="http://schemas.openxmlformats.org/officeDocument/2006/relationships/hyperlink" Target="https://www.youtube.com/watch?v=ZLDGcHFmdos" TargetMode="External"/><Relationship Id="rId28" Type="http://schemas.openxmlformats.org/officeDocument/2006/relationships/hyperlink" Target="https://www.youtube.com/watch?v=aK_iEEpXVjQ" TargetMode="External"/><Relationship Id="rId10" Type="http://schemas.openxmlformats.org/officeDocument/2006/relationships/hyperlink" Target="https://peda.net/jamsa/perusopetus/pp/liikkuva-koulu/to/luokan-ulkopuolella" TargetMode="External"/><Relationship Id="rId19" Type="http://schemas.openxmlformats.org/officeDocument/2006/relationships/hyperlink" Target="https://www.youtube.com/watch?v=AN_iiCXnIX0" TargetMode="External"/><Relationship Id="rId31" Type="http://schemas.openxmlformats.org/officeDocument/2006/relationships/hyperlink" Target="https://www.canva.com/q/pro/?v=2&amp;utm_source=google_sem&amp;utm_medium=cpc&amp;utm_campaign=REV_FI_EN_CanvaPro_Branded_Tier1_Core_EM&amp;utm_term=REV_FI_EN_CanvaPro_Branded_Tier1_Canva_EM&amp;gclid=Cj0KCQjwyZmEBhCpARIsALIzmnJ6LovMVXV4UPpfJ7W0GaSPhPi_x9o-t4ROzbPPwNkCXIi4ZyEsiIQaAtVrEALw_wcB&amp;gclsrc=aw.ds" TargetMode="External"/><Relationship Id="rId4" Type="http://schemas.openxmlformats.org/officeDocument/2006/relationships/hyperlink" Target="https://www.youtube.com/watch?v=fAGPASRTWNU" TargetMode="External"/><Relationship Id="rId9" Type="http://schemas.openxmlformats.org/officeDocument/2006/relationships/hyperlink" Target="https://peda.net/jamsa/perusopetus/pp/liikkuva-koulu/to/luokassa" TargetMode="External"/><Relationship Id="rId14" Type="http://schemas.openxmlformats.org/officeDocument/2006/relationships/hyperlink" Target="https://www.youtube.com/watch?v=CVDe_9aCLrM" TargetMode="External"/><Relationship Id="rId22" Type="http://schemas.openxmlformats.org/officeDocument/2006/relationships/hyperlink" Target="https://ukkinstituutti.fi/fyysinen-kunto/kunnon-osa-alueet/luuston-lujuus/" TargetMode="External"/><Relationship Id="rId27" Type="http://schemas.openxmlformats.org/officeDocument/2006/relationships/hyperlink" Target="https://www.tervekoululainen.fi/wp-content/uploads/sites/2/2017/10/lihasvoimaomankehonpainolla.pdf" TargetMode="External"/><Relationship Id="rId30" Type="http://schemas.openxmlformats.org/officeDocument/2006/relationships/hyperlink" Target="https://www.tervekoululainen.fi/ylakoulu/ilmapiiri-ja-pelisaannot/elamaniloa-liikunnasta/" TargetMode="External"/><Relationship Id="rId8" Type="http://schemas.openxmlformats.org/officeDocument/2006/relationships/hyperlink" Target="https://peda.net/jamsa/perusopetus/pp/liikkuva-koulu/to/mti/mtmltnu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ikkuvavarhaiskasvatus.fi/sites/www.ilokasvaaliikkuen.fi/files/kuvat/aktivoivien_teippausten_opas.pdf" TargetMode="External"/><Relationship Id="rId13" Type="http://schemas.openxmlformats.org/officeDocument/2006/relationships/hyperlink" Target="https://www.kll.fi/kouluille/kaikki-liikkumaan/n-y-t-toiminta/" TargetMode="External"/><Relationship Id="rId18" Type="http://schemas.openxmlformats.org/officeDocument/2006/relationships/hyperlink" Target="https://harrastusviikko.fi/opettajille-ja-kunnille/" TargetMode="External"/><Relationship Id="rId26" Type="http://schemas.openxmlformats.org/officeDocument/2006/relationships/hyperlink" Target="https://liikkuvakoulu.fi/sites/default/files/liikkuvakoulu_koulu_liikuttaa_ja_istuttaa_4s.pdf" TargetMode="External"/><Relationship Id="rId3" Type="http://schemas.openxmlformats.org/officeDocument/2006/relationships/hyperlink" Target="https://www.youtube.com/watch?v=EJDniLIM9cA&amp;list=PLQD0GyzWN4674COjNmG4P3ZNgdN56-ICU&amp;index=6" TargetMode="External"/><Relationship Id="rId21" Type="http://schemas.openxmlformats.org/officeDocument/2006/relationships/hyperlink" Target="https://liikkuvakoulu.fi/sites/default/files/nykytilanarviointilomake2019.pdf" TargetMode="External"/><Relationship Id="rId7" Type="http://schemas.openxmlformats.org/officeDocument/2006/relationships/hyperlink" Target="https://www.ouka.fi/documents/767647/16644505/Sis%C3%A4tilojen+toiminnallistaminen+Oulu1.pptx/1bcf83f9-6d90-4486-848f-76828ee69302" TargetMode="External"/><Relationship Id="rId12" Type="http://schemas.openxmlformats.org/officeDocument/2006/relationships/hyperlink" Target="https://www.nuortennetti.fi/mieli-ja-keho/hyvinvointi/liikunnan-iloa/oman-lajin-loytaminen/" TargetMode="External"/><Relationship Id="rId17" Type="http://schemas.openxmlformats.org/officeDocument/2006/relationships/hyperlink" Target="https://neuvokasperhe.fi/liikkuminen/liikunnan-ilo/liikkujatyypit/" TargetMode="External"/><Relationship Id="rId25" Type="http://schemas.openxmlformats.org/officeDocument/2006/relationships/hyperlink" Target="https://julkaisut.valtioneuvosto.fi/bitstream/handle/10024/162984/OKM_2021_19.pdf?sequence=4&amp;isAllowed=y" TargetMode="External"/><Relationship Id="rId2" Type="http://schemas.openxmlformats.org/officeDocument/2006/relationships/hyperlink" Target="https://ukkinstituutti.fi/liikkuminen/liikkumisen-suositukset/lasten-ja-nuorten-liikkumissuositus/" TargetMode="External"/><Relationship Id="rId16" Type="http://schemas.openxmlformats.org/officeDocument/2006/relationships/hyperlink" Target="https://kll.fi/wp-content/uploads/2020/05/Juoksusankarit-esite2017.pdf" TargetMode="External"/><Relationship Id="rId20" Type="http://schemas.openxmlformats.org/officeDocument/2006/relationships/hyperlink" Target="https://www.liikkuvakoulu.fi/sites/default/files/lk_valiraportti_24-10-2017_web_1.pdf" TargetMode="External"/><Relationship Id="rId29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hiliikuntaloikka.fi/maalaamalla-tai-teippaamalla-leikkia-ja-liiketta/" TargetMode="External"/><Relationship Id="rId11" Type="http://schemas.openxmlformats.org/officeDocument/2006/relationships/hyperlink" Target="https://ukkinstituutti.fi/fyysinen-kunto/kunnon-osa-alueet/liikehallinta/" TargetMode="External"/><Relationship Id="rId24" Type="http://schemas.openxmlformats.org/officeDocument/2006/relationships/hyperlink" Target="https://www.liikuntaneuvosto.fi/wp-content/uploads/2019/09/VLN_LIITU-raportti_web-final-30.1.2019.pdf" TargetMode="External"/><Relationship Id="rId5" Type="http://schemas.openxmlformats.org/officeDocument/2006/relationships/hyperlink" Target="http://lansimetsankoulu.blogspot.com/2017/09/lankkarin-lattiateippaukset.html" TargetMode="External"/><Relationship Id="rId15" Type="http://schemas.openxmlformats.org/officeDocument/2006/relationships/hyperlink" Target="https://www.youtube.com/watch?v=4X00SVZ10As" TargetMode="External"/><Relationship Id="rId23" Type="http://schemas.openxmlformats.org/officeDocument/2006/relationships/hyperlink" Target="https://www.liikkuvakoulu.fi/ideat?kouluaste=kaikkiasteet&amp;kategoria=kaikkikategoriat" TargetMode="External"/><Relationship Id="rId28" Type="http://schemas.openxmlformats.org/officeDocument/2006/relationships/hyperlink" Target="https://helda.helsinki.fi/bitstream/handle/10138/235517/15.pdf?sequence=1&amp;isAllowed=y" TargetMode="External"/><Relationship Id="rId10" Type="http://schemas.openxmlformats.org/officeDocument/2006/relationships/hyperlink" Target="https://www.youtube.com/watch?v=GW0wNrQpvPM" TargetMode="External"/><Relationship Id="rId19" Type="http://schemas.openxmlformats.org/officeDocument/2006/relationships/hyperlink" Target="https://www.popli.fi/lastenliikunta/liikuntabingo/" TargetMode="External"/><Relationship Id="rId4" Type="http://schemas.openxmlformats.org/officeDocument/2006/relationships/hyperlink" Target="https://peda.net/jamsa/perusopetus/pp/liikkuva-koulu/liikunnan-opetus/v%C3%A4lituntiliikuntaa/askeltikkaat" TargetMode="External"/><Relationship Id="rId9" Type="http://schemas.openxmlformats.org/officeDocument/2006/relationships/hyperlink" Target="https://peda.net/jamsa/perusopetus/pp/liikkuva-koulu/liikunnan-opetus/v%C3%A4lituntiliikuntaa/asfalttimaalauksia" TargetMode="External"/><Relationship Id="rId14" Type="http://schemas.openxmlformats.org/officeDocument/2006/relationships/hyperlink" Target="https://peda.net/jamsa/perusopetus/pp/liikkuva-koulu/liikunnan-opetus/v%C3%A4lituntiliikuntaa/lhvi:file/download/315042858a8f880dff6e8b44aa0a89c4635cb53f/Liikuttavan%20hyvi%C3%A4%20v%C3%A4litunteja%20-ideaopas.pdf" TargetMode="External"/><Relationship Id="rId22" Type="http://schemas.openxmlformats.org/officeDocument/2006/relationships/hyperlink" Target="file:///C:\Users\OMISTAJA\Downloads\liikkuva_koulu_opas_web_0.pdf" TargetMode="External"/><Relationship Id="rId27" Type="http://schemas.openxmlformats.org/officeDocument/2006/relationships/hyperlink" Target="https://www.who.int/healthinfo/global_burden_disease/GlobalHealthRisks_report_full.pdf" TargetMode="External"/><Relationship Id="rId30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kinstituutti.fi/liikkuminen/liikkumisen-vaikutukset/" TargetMode="External"/><Relationship Id="rId3" Type="http://schemas.openxmlformats.org/officeDocument/2006/relationships/hyperlink" Target="https://areena.yle.fi/1-50706724" TargetMode="External"/><Relationship Id="rId7" Type="http://schemas.openxmlformats.org/officeDocument/2006/relationships/hyperlink" Target="https://pyoraliitto.fi/wordpress/wp-content/uploads/2017/09/py%C3%B6r%C3%A4ilyleikit_web.pdf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ksustikouluun.fi/wp-content/uploads/2020/07/pyorailymerkki-2014.pdf" TargetMode="External"/><Relationship Id="rId11" Type="http://schemas.openxmlformats.org/officeDocument/2006/relationships/slide" Target="slide1.xml"/><Relationship Id="rId5" Type="http://schemas.openxmlformats.org/officeDocument/2006/relationships/hyperlink" Target="https://www.liikenneturva.fi/sites/default/files/materiaalit/Opettajille/Pyoran_kuntokartoituslomake.pdf" TargetMode="External"/><Relationship Id="rId10" Type="http://schemas.openxmlformats.org/officeDocument/2006/relationships/hyperlink" Target="https://ukkinstituutti.fi/fyysinen-kunto/kunnon-osa-alueet/kestavyyskunto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kinstituutti.fi/liikkuminen/liikkumisen-suositukset/lasten-ja-nuorten-liikkumissuositus/" TargetMode="External"/><Relationship Id="rId3" Type="http://schemas.openxmlformats.org/officeDocument/2006/relationships/hyperlink" Target="https://www.youtube.com/watch?v=7ULuP1grBl8" TargetMode="External"/><Relationship Id="rId7" Type="http://schemas.openxmlformats.org/officeDocument/2006/relationships/hyperlink" Target="https://peda.net/jamsa/perusopetus/pp/liikkuva-koulu/liikunnan-opetus/v%C3%A4lituntiliikuntaa/lhvi:file/download/315042858a8f880dff6e8b44aa0a89c4635cb53f/Liikuttavan%20hyvi%C3%A4%20v%C3%A4litunteja%20-ideaopas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ikkuvakoulu.fi/ideat/valkkaholkka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ouka.fi/documents/767647/16644505/Liikkuva_koulu_juliste_A2_lowres.pdf/6a012183-3589-47fb-a817-e9345a08408c" TargetMode="Externa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RJ3lclsI1w" TargetMode="External"/><Relationship Id="rId13" Type="http://schemas.openxmlformats.org/officeDocument/2006/relationships/hyperlink" Target="https://www.ouka.fi/documents/767647/16584023/V%C3%A4lipalaksi+motorisia+taitoja+%28003%29.pdf/c72e24de-754f-4087-af94-85a9375f6f70" TargetMode="External"/><Relationship Id="rId18" Type="http://schemas.openxmlformats.org/officeDocument/2006/relationships/hyperlink" Target="https://www.gonoodle.com/" TargetMode="External"/><Relationship Id="rId3" Type="http://schemas.openxmlformats.org/officeDocument/2006/relationships/hyperlink" Target="https://www.youtube.com/watch?v=qvG1boJXJAE" TargetMode="External"/><Relationship Id="rId21" Type="http://schemas.openxmlformats.org/officeDocument/2006/relationships/hyperlink" Target="https://ukkinstituutti.fi/liikkuminen/paikallaanolon-terveyshaitat/" TargetMode="External"/><Relationship Id="rId7" Type="http://schemas.openxmlformats.org/officeDocument/2006/relationships/hyperlink" Target="https://www.youtube.com/watch?v=hpLULy-gjyc" TargetMode="External"/><Relationship Id="rId12" Type="http://schemas.openxmlformats.org/officeDocument/2006/relationships/hyperlink" Target="https://www.youtube.com/watch?v=ZahZi9f-rXk&amp;list=PLDlux754GmPofkKZvrUHy6G5J4J4LxNih&amp;index=1" TargetMode="External"/><Relationship Id="rId17" Type="http://schemas.openxmlformats.org/officeDocument/2006/relationships/hyperlink" Target="http://sprintgame.fi/index.php?lang=fi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s://www.littlefamilyfun.com/2011/04/physical-activity-cube.html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ZhtsHCooSg" TargetMode="External"/><Relationship Id="rId11" Type="http://schemas.openxmlformats.org/officeDocument/2006/relationships/hyperlink" Target="https://www.youtube.com/watch?v=mAvSq7XLU7o&amp;t=32s" TargetMode="External"/><Relationship Id="rId24" Type="http://schemas.openxmlformats.org/officeDocument/2006/relationships/image" Target="../media/image12.png"/><Relationship Id="rId5" Type="http://schemas.openxmlformats.org/officeDocument/2006/relationships/hyperlink" Target="https://www.youtube.com/watch?v=jCQqTahifjc" TargetMode="External"/><Relationship Id="rId15" Type="http://schemas.openxmlformats.org/officeDocument/2006/relationships/hyperlink" Target="https://www.online-stopwatch.com/countdown-clock/full-screen/" TargetMode="External"/><Relationship Id="rId23" Type="http://schemas.openxmlformats.org/officeDocument/2006/relationships/slide" Target="slide1.xml"/><Relationship Id="rId10" Type="http://schemas.openxmlformats.org/officeDocument/2006/relationships/hyperlink" Target="https://www.liikkuvakoulu.fi/sites/default/files/kaikki_mukaan_-_taukojumppaan.pdf" TargetMode="External"/><Relationship Id="rId19" Type="http://schemas.openxmlformats.org/officeDocument/2006/relationships/hyperlink" Target="https://www.youtube.com/watch?v=IiuYTPpqVxM" TargetMode="External"/><Relationship Id="rId4" Type="http://schemas.openxmlformats.org/officeDocument/2006/relationships/hyperlink" Target="https://www.youtube.com/watch?v=3gGpRiV09uU" TargetMode="External"/><Relationship Id="rId9" Type="http://schemas.openxmlformats.org/officeDocument/2006/relationships/hyperlink" Target="https://www.youtube.com/watch?v=VtEcBIn8kRo" TargetMode="External"/><Relationship Id="rId14" Type="http://schemas.openxmlformats.org/officeDocument/2006/relationships/hyperlink" Target="https://www.youtube.com/watch?v=wAoSI5Szg50&amp;t" TargetMode="External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3-wz6cyVNg" TargetMode="External"/><Relationship Id="rId13" Type="http://schemas.openxmlformats.org/officeDocument/2006/relationships/hyperlink" Target="https://www.youtube.com/watch?v=fAGPASRTWNU" TargetMode="External"/><Relationship Id="rId18" Type="http://schemas.openxmlformats.org/officeDocument/2006/relationships/hyperlink" Target="https://www.youtube.com/watch?v=UYl5hNw4GCk" TargetMode="External"/><Relationship Id="rId3" Type="http://schemas.openxmlformats.org/officeDocument/2006/relationships/hyperlink" Target="https://peda.net/jamsa/perusopetus/pp/liikkuva-koulu/to/mti/mtmltnut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peda.net/jamsa/perusopetus/pp/liikkuva-koulu/to/luokan-ulkopuolella" TargetMode="External"/><Relationship Id="rId12" Type="http://schemas.openxmlformats.org/officeDocument/2006/relationships/hyperlink" Target="https://www.liikkuvakoulu.fi/tarinat/helppoja-tapoja-lis%C3%A4t%C3%A4-liikuntaa-oppitunnille" TargetMode="External"/><Relationship Id="rId17" Type="http://schemas.openxmlformats.org/officeDocument/2006/relationships/hyperlink" Target="https://www.youtube.com/watch?v=hr4L89E7XWA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1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VDe_9aCLrM" TargetMode="External"/><Relationship Id="rId11" Type="http://schemas.openxmlformats.org/officeDocument/2006/relationships/hyperlink" Target="https://www.facebook.com/pages/category/Product-Service/Toiminnallisen-oppimisen-verkkokoulu-431689450744606/" TargetMode="External"/><Relationship Id="rId5" Type="http://schemas.openxmlformats.org/officeDocument/2006/relationships/hyperlink" Target="https://peda.net/jamsa/perusopetus/pp/liikkuva-koulu/to/luokassa" TargetMode="External"/><Relationship Id="rId15" Type="http://schemas.openxmlformats.org/officeDocument/2006/relationships/hyperlink" Target="https://ukkinstituutti.fi/liike-laakkeena/liikunta-ja-uni/" TargetMode="External"/><Relationship Id="rId10" Type="http://schemas.openxmlformats.org/officeDocument/2006/relationships/hyperlink" Target="https://www.liikkuvakoulu.fi/sites/default/files/liikkuva_koulu_toiminnallinen_opetus_yleiset.pdf" TargetMode="External"/><Relationship Id="rId19" Type="http://schemas.openxmlformats.org/officeDocument/2006/relationships/hyperlink" Target="https://www.aivoliitto.fi/verraton/artikkelit/uni-auttaa-oppimaan/" TargetMode="External"/><Relationship Id="rId4" Type="http://schemas.openxmlformats.org/officeDocument/2006/relationships/hyperlink" Target="https://lukujaliikkuen.fi/alkuopetus-lukuja-matikka/" TargetMode="External"/><Relationship Id="rId9" Type="http://schemas.openxmlformats.org/officeDocument/2006/relationships/hyperlink" Target="https://www.tervekoululainen.fi/wp-content/uploads/sites/2/2017/08/TEKO-istuminen-toiminnallisia-tehtavia.pdf" TargetMode="Externa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psenoikeudet.fi/blogi/lapsen-osallisuus-koulussa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youtube.com/watch?v=AN_iiCXnIX0" TargetMode="External"/><Relationship Id="rId10" Type="http://schemas.openxmlformats.org/officeDocument/2006/relationships/hyperlink" Target="file:///C:\Users\OMISTAJA\Downloads\liikkuva_koulu_opas_web_0.pdf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ttlefamilyfun.com/2011/04/physical-activity-cube.html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youtube.com/watch?v=VgzXTBW7-H0&amp;t" TargetMode="External"/><Relationship Id="rId7" Type="http://schemas.openxmlformats.org/officeDocument/2006/relationships/hyperlink" Target="https://drive.google.com/file/d/1dPK2LAYFxBK8JEdFotQ-zk4WEO5dvUqZ/view" TargetMode="External"/><Relationship Id="rId12" Type="http://schemas.openxmlformats.org/officeDocument/2006/relationships/hyperlink" Target="https://ukkinstituutti.fi/fyysinen-kunto/kunnon-osa-alueet/luuston-lujuu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imistelu.fi/Portals/0/Lapset/Rope/Rope%20Skipping.pdf" TargetMode="External"/><Relationship Id="rId11" Type="http://schemas.openxmlformats.org/officeDocument/2006/relationships/hyperlink" Target="https://www.youtube.com/watch?v=YZhtsHCooSg&amp;t" TargetMode="External"/><Relationship Id="rId5" Type="http://schemas.openxmlformats.org/officeDocument/2006/relationships/hyperlink" Target="https://www.youtube.com/watch?v=ZLDGcHFmdos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www.youtube.com/watch?v=aK_iEEpXVjQ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tervekoululainen.fi/wp-content/uploads/sites/2/2017/10/lihasvoimaomankehonpainolla.pdf" TargetMode="External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tervekoululainen.fi/ylakoulu/ilmapiiri-ja-pelisaannot/elamaniloa-liikunnasta/" TargetMode="External"/><Relationship Id="rId4" Type="http://schemas.openxmlformats.org/officeDocument/2006/relationships/hyperlink" Target="https://www.canva.com/q/pro/?v=2&amp;utm_source=google_sem&amp;utm_medium=cpc&amp;utm_campaign=REV_FI_EN_CanvaPro_Branded_Tier1_Core_EM&amp;utm_term=REV_FI_EN_CanvaPro_Branded_Tier1_Canva_EM&amp;gclid=Cj0KCQjwyZmEBhCpARIsALIzmnJ6LovMVXV4UPpfJ7W0GaSPhPi_x9o-t4ROzbPPwNkCXIi4ZyEsiIQaAtVrEALw_wcB&amp;gclsrc=aw.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E31F0-1C9A-463F-BF61-A46FE982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70" y="535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4400" dirty="0">
                <a:latin typeface="Bahnschrift Light Condensed" panose="020B0502040204020203" pitchFamily="34" charset="0"/>
              </a:rPr>
              <a:t>LISÄÄ LIIKETTÄ KOULUPÄIVÄÄN</a:t>
            </a:r>
            <a:br>
              <a:rPr lang="fi-FI" sz="4400" dirty="0">
                <a:latin typeface="Bahnschrift Light Condensed" panose="020B0502040204020203" pitchFamily="34" charset="0"/>
              </a:rPr>
            </a:br>
            <a:r>
              <a:rPr lang="fi-FI" sz="4400" dirty="0">
                <a:latin typeface="Bahnschrift Light Condensed" panose="020B0502040204020203" pitchFamily="34" charset="0"/>
              </a:rPr>
              <a:t>-VUOSIKELLO</a:t>
            </a:r>
            <a:br>
              <a:rPr lang="fi-FI" sz="4400" dirty="0"/>
            </a:b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AAAFFF7-92EF-4DE9-A233-979BEBF43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" y="1884431"/>
            <a:ext cx="4156882" cy="495571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FCCAF13-B2D4-46D9-A242-19E59BADCA4D}"/>
              </a:ext>
            </a:extLst>
          </p:cNvPr>
          <p:cNvSpPr txBox="1"/>
          <p:nvPr/>
        </p:nvSpPr>
        <p:spPr>
          <a:xfrm>
            <a:off x="1150969" y="2350137"/>
            <a:ext cx="23288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>
                <a:solidFill>
                  <a:schemeClr val="bg1"/>
                </a:solidFill>
                <a:latin typeface="Bahnschrift Light Condensed" panose="020B0502040204020203" pitchFamily="34" charset="0"/>
              </a:rPr>
              <a:t>Lisää liikettä koulupäivään!</a:t>
            </a:r>
          </a:p>
          <a:p>
            <a:pPr algn="ctr"/>
            <a:endParaRPr lang="fi-FI" sz="120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fi-FI">
                <a:solidFill>
                  <a:schemeClr val="bg1"/>
                </a:solidFill>
                <a:latin typeface="Bahnschrift Light Condensed" panose="020B0502040204020203" pitchFamily="34" charset="0"/>
              </a:rPr>
              <a:t>Klikatkaa kuukauden palloa. Tutustukaa vinkkeihin ja linkkeihin. </a:t>
            </a:r>
          </a:p>
          <a:p>
            <a:pPr algn="ctr"/>
            <a:endParaRPr lang="fi-FI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fi-FI">
                <a:solidFill>
                  <a:schemeClr val="bg1"/>
                </a:solidFill>
                <a:latin typeface="Bahnschrift Light Condensed" panose="020B0502040204020203" pitchFamily="34" charset="0"/>
              </a:rPr>
              <a:t>Kokeilkaa vuoden aikana vähintään yhtä vinkkiä/kk.</a:t>
            </a:r>
          </a:p>
          <a:p>
            <a:pPr algn="ctr"/>
            <a:endParaRPr lang="fi-FI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fi-FI">
                <a:solidFill>
                  <a:schemeClr val="bg1"/>
                </a:solidFill>
                <a:latin typeface="Bahnschrift Light Condensed" panose="020B0502040204020203" pitchFamily="34" charset="0"/>
              </a:rPr>
              <a:t>Lisätkää omat hyvät ideat mukaan muiden iloksi ja liikuttamiseksi.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9505939-2A0E-4EB9-BD66-D13F9226C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439" y="144325"/>
            <a:ext cx="1477618" cy="1028906"/>
          </a:xfrm>
          <a:prstGeom prst="rect">
            <a:avLst/>
          </a:prstGeom>
        </p:spPr>
      </p:pic>
      <p:grpSp>
        <p:nvGrpSpPr>
          <p:cNvPr id="14" name="Ryhmä 13">
            <a:extLst>
              <a:ext uri="{FF2B5EF4-FFF2-40B4-BE49-F238E27FC236}">
                <a16:creationId xmlns:a16="http://schemas.microsoft.com/office/drawing/2014/main" id="{249F47C0-A1BF-4FC3-8FB7-3098E0C30426}"/>
              </a:ext>
            </a:extLst>
          </p:cNvPr>
          <p:cNvGrpSpPr/>
          <p:nvPr/>
        </p:nvGrpSpPr>
        <p:grpSpPr>
          <a:xfrm>
            <a:off x="5349520" y="739473"/>
            <a:ext cx="5897219" cy="5974202"/>
            <a:chOff x="3988903" y="743802"/>
            <a:chExt cx="5897219" cy="5974202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699AB8D3-3BDF-4BB8-B9D9-8446D878EBEA}"/>
                </a:ext>
              </a:extLst>
            </p:cNvPr>
            <p:cNvSpPr txBox="1"/>
            <p:nvPr/>
          </p:nvSpPr>
          <p:spPr>
            <a:xfrm>
              <a:off x="6108700" y="2854739"/>
              <a:ext cx="166977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sz="2800">
                  <a:latin typeface="Bahnschrift Light Condensed" panose="020B0502040204020203" pitchFamily="34" charset="0"/>
                </a:rPr>
                <a:t>Liikkumalla</a:t>
              </a:r>
            </a:p>
            <a:p>
              <a:pPr algn="ctr"/>
              <a:r>
                <a:rPr lang="fi-FI" sz="2800">
                  <a:latin typeface="Bahnschrift Light Condensed" panose="020B0502040204020203" pitchFamily="34" charset="0"/>
                </a:rPr>
                <a:t>hyvinvointia</a:t>
              </a:r>
            </a:p>
            <a:p>
              <a:pPr algn="ctr"/>
              <a:r>
                <a:rPr lang="fi-FI" sz="2800">
                  <a:latin typeface="Bahnschrift Light Condensed" panose="020B0502040204020203" pitchFamily="34" charset="0"/>
                </a:rPr>
                <a:t>ja </a:t>
              </a:r>
            </a:p>
            <a:p>
              <a:pPr algn="ctr"/>
              <a:r>
                <a:rPr lang="fi-FI" sz="2800">
                  <a:latin typeface="Bahnschrift Light Condensed" panose="020B0502040204020203" pitchFamily="34" charset="0"/>
                </a:rPr>
                <a:t>oppimista</a:t>
              </a:r>
            </a:p>
          </p:txBody>
        </p:sp>
        <p:sp>
          <p:nvSpPr>
            <p:cNvPr id="16" name="Ympyrä: Ontto 15">
              <a:extLst>
                <a:ext uri="{FF2B5EF4-FFF2-40B4-BE49-F238E27FC236}">
                  <a16:creationId xmlns:a16="http://schemas.microsoft.com/office/drawing/2014/main" id="{B48D4C44-F4C8-493F-B9E6-C5A5FE75E275}"/>
                </a:ext>
              </a:extLst>
            </p:cNvPr>
            <p:cNvSpPr/>
            <p:nvPr/>
          </p:nvSpPr>
          <p:spPr>
            <a:xfrm>
              <a:off x="3988903" y="743802"/>
              <a:ext cx="5897219" cy="5955172"/>
            </a:xfrm>
            <a:prstGeom prst="don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AD4140DE-A600-410B-A6B0-0D6FCA04C6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7317" y="4421865"/>
              <a:ext cx="1287003" cy="7478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696F253F-20F3-482A-8F1F-7918235FF666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H="1">
              <a:off x="3988903" y="3721388"/>
              <a:ext cx="14842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5C380C96-262E-4CF8-8EA2-39139FAF88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6212" y="3768280"/>
              <a:ext cx="14699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09A36752-A357-4A61-9CA0-2860C3F5A513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V="1">
              <a:off x="6937512" y="743802"/>
              <a:ext cx="1" cy="14757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057C9C2E-6508-4401-8893-CAAFC587FF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5723" y="1223283"/>
              <a:ext cx="890955" cy="1172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>
              <a:extLst>
                <a:ext uri="{FF2B5EF4-FFF2-40B4-BE49-F238E27FC236}">
                  <a16:creationId xmlns:a16="http://schemas.microsoft.com/office/drawing/2014/main" id="{389A56C0-D8A4-4C70-A510-8268C29827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0523" y="2246923"/>
              <a:ext cx="1253796" cy="7348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C110391B-3EE3-4A35-8058-13D370391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1104" y="1223283"/>
              <a:ext cx="802888" cy="1229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9C700FD3-991E-4387-B06F-BBF301B43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0823" y="2395416"/>
              <a:ext cx="1312797" cy="664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>
              <a:extLst>
                <a:ext uri="{FF2B5EF4-FFF2-40B4-BE49-F238E27FC236}">
                  <a16:creationId xmlns:a16="http://schemas.microsoft.com/office/drawing/2014/main" id="{2203406A-4042-4BA0-9B51-1A35F50C37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994" y="5022509"/>
              <a:ext cx="950084" cy="115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DF052BFF-D708-423F-AC1F-D69C955A0F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7455" y="4421865"/>
              <a:ext cx="1312119" cy="6835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C1E56B28-521C-4773-93C6-03270C4D03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1104" y="5017703"/>
              <a:ext cx="897964" cy="11629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5C55ACC2-907F-4C2D-BA1F-D6EF5C60004C}"/>
                    </a:ext>
                  </a:extLst>
                </p14:cNvPr>
                <p14:cNvContentPartPr/>
                <p14:nvPr/>
              </p14:nvContentPartPr>
              <p14:xfrm>
                <a:off x="6322800" y="5146042"/>
                <a:ext cx="286560" cy="433080"/>
              </p14:xfrm>
            </p:contentPart>
          </mc:Choice>
          <mc:Fallback xmlns=""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5C55ACC2-907F-4C2D-BA1F-D6EF5C6000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32800" y="4965892"/>
                  <a:ext cx="466200" cy="793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8DD54D72-E71C-46BD-984B-0D30902B58DA}"/>
                    </a:ext>
                  </a:extLst>
                </p14:cNvPr>
                <p14:cNvContentPartPr/>
                <p14:nvPr/>
              </p14:nvContentPartPr>
              <p14:xfrm>
                <a:off x="6245040" y="4874962"/>
                <a:ext cx="511920" cy="123696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8DD54D72-E71C-46BD-984B-0D30902B58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5040" y="4694962"/>
                  <a:ext cx="691560" cy="15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53F016F7-D79B-4C0C-81E8-935C08FFF708}"/>
                    </a:ext>
                  </a:extLst>
                </p14:cNvPr>
                <p14:cNvContentPartPr/>
                <p14:nvPr/>
              </p14:nvContentPartPr>
              <p14:xfrm>
                <a:off x="6528360" y="5903122"/>
                <a:ext cx="360" cy="36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53F016F7-D79B-4C0C-81E8-935C08FFF7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38360" y="572312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0718A30E-7DEC-4A3A-AE2A-504D664B2C23}"/>
                    </a:ext>
                  </a:extLst>
                </p14:cNvPr>
                <p14:cNvContentPartPr/>
                <p14:nvPr/>
              </p14:nvContentPartPr>
              <p14:xfrm>
                <a:off x="6528360" y="5903122"/>
                <a:ext cx="360" cy="36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0718A30E-7DEC-4A3A-AE2A-504D664B2C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38360" y="572312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5FC9E00F-BF46-4B84-A770-B4D9195F5EEF}"/>
                    </a:ext>
                  </a:extLst>
                </p14:cNvPr>
                <p14:cNvContentPartPr/>
                <p14:nvPr/>
              </p14:nvContentPartPr>
              <p14:xfrm>
                <a:off x="6528360" y="5903122"/>
                <a:ext cx="360" cy="36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5FC9E00F-BF46-4B84-A770-B4D9195F5E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38360" y="572312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8BA657B-FD44-4E74-BAA4-DDD5A41B5AA6}"/>
                    </a:ext>
                  </a:extLst>
                </p14:cNvPr>
                <p14:cNvContentPartPr/>
                <p14:nvPr/>
              </p14:nvContentPartPr>
              <p14:xfrm>
                <a:off x="6721339" y="5582002"/>
                <a:ext cx="360" cy="36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8BA657B-FD44-4E74-BAA4-DDD5A41B5A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31339" y="540200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D4E16C62-C7E6-4805-B913-BBC258DCA476}"/>
                    </a:ext>
                  </a:extLst>
                </p14:cNvPr>
                <p14:cNvContentPartPr/>
                <p14:nvPr/>
              </p14:nvContentPartPr>
              <p14:xfrm>
                <a:off x="7379059" y="5903122"/>
                <a:ext cx="360" cy="3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D4E16C62-C7E6-4805-B913-BBC258DCA4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89059" y="572312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CDD4BBB8-B4E0-487A-963D-E0E6B0FD2CA8}"/>
                    </a:ext>
                  </a:extLst>
                </p14:cNvPr>
                <p14:cNvContentPartPr/>
                <p14:nvPr/>
              </p14:nvContentPartPr>
              <p14:xfrm>
                <a:off x="6609019" y="5405602"/>
                <a:ext cx="360" cy="36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CDD4BBB8-B4E0-487A-963D-E0E6B0FD2C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19019" y="522560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35CC59BA-ABD8-4082-A6D5-BF2C3CF68BBE}"/>
                    </a:ext>
                  </a:extLst>
                </p14:cNvPr>
                <p14:cNvContentPartPr/>
                <p14:nvPr/>
              </p14:nvContentPartPr>
              <p14:xfrm>
                <a:off x="7266379" y="6256282"/>
                <a:ext cx="360" cy="36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35CC59BA-ABD8-4082-A6D5-BF2C3CF68B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76379" y="607628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82DE5569-669F-4E01-AD85-AD18AA3CA72C}"/>
                    </a:ext>
                  </a:extLst>
                </p14:cNvPr>
                <p14:cNvContentPartPr/>
                <p14:nvPr/>
              </p14:nvContentPartPr>
              <p14:xfrm>
                <a:off x="7266379" y="6256282"/>
                <a:ext cx="360" cy="36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82DE5569-669F-4E01-AD85-AD18AA3CA7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76379" y="6076282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93A8CA1D-9F8E-4B9B-BBD9-3C4ED0A42B72}"/>
                </a:ext>
              </a:extLst>
            </p:cNvPr>
            <p:cNvSpPr txBox="1"/>
            <p:nvPr/>
          </p:nvSpPr>
          <p:spPr>
            <a:xfrm>
              <a:off x="4764211" y="4849569"/>
              <a:ext cx="1649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KOULUMATKALLA    </a:t>
              </a:r>
            </a:p>
            <a:p>
              <a:r>
                <a:rPr lang="fi-FI" sz="160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   KUNTO </a:t>
              </a:r>
            </a:p>
            <a:p>
              <a:r>
                <a:rPr lang="fi-FI" sz="160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      KOHENEE</a:t>
              </a:r>
            </a:p>
          </p:txBody>
        </p:sp>
        <p:sp>
          <p:nvSpPr>
            <p:cNvPr id="39" name="Tekstiruutu 38">
              <a:extLst>
                <a:ext uri="{FF2B5EF4-FFF2-40B4-BE49-F238E27FC236}">
                  <a16:creationId xmlns:a16="http://schemas.microsoft.com/office/drawing/2014/main" id="{3A8DADD0-40FF-4E67-9EFA-B2BD3B9F96BA}"/>
                </a:ext>
              </a:extLst>
            </p:cNvPr>
            <p:cNvSpPr txBox="1"/>
            <p:nvPr/>
          </p:nvSpPr>
          <p:spPr>
            <a:xfrm>
              <a:off x="4428252" y="3876031"/>
              <a:ext cx="120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VÄLITUNNIT </a:t>
              </a:r>
            </a:p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VIRKISTÄVÄT</a:t>
              </a:r>
            </a:p>
          </p:txBody>
        </p:sp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3B297969-2D2A-4966-862F-97F435242ED8}"/>
                </a:ext>
              </a:extLst>
            </p:cNvPr>
            <p:cNvSpPr txBox="1"/>
            <p:nvPr/>
          </p:nvSpPr>
          <p:spPr>
            <a:xfrm>
              <a:off x="4421456" y="2869645"/>
              <a:ext cx="120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TAUOTETAAN </a:t>
              </a:r>
            </a:p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ISTUMISTA</a:t>
              </a:r>
            </a:p>
          </p:txBody>
        </p:sp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5F0CC99E-560D-4221-891E-330086B69479}"/>
                </a:ext>
              </a:extLst>
            </p:cNvPr>
            <p:cNvSpPr txBox="1"/>
            <p:nvPr/>
          </p:nvSpPr>
          <p:spPr>
            <a:xfrm>
              <a:off x="8060581" y="4689268"/>
              <a:ext cx="1429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   LIIKUTAAN </a:t>
              </a:r>
            </a:p>
            <a:p>
              <a:r>
                <a:rPr lang="fi-FI" sz="140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ARJESSA JA HARRASTUK-</a:t>
              </a:r>
            </a:p>
            <a:p>
              <a:r>
                <a:rPr lang="fi-FI" sz="140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  SISSA</a:t>
              </a:r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C3483495-1B8D-43A5-922C-6C37675F58BA}"/>
                </a:ext>
              </a:extLst>
            </p:cNvPr>
            <p:cNvSpPr txBox="1"/>
            <p:nvPr/>
          </p:nvSpPr>
          <p:spPr>
            <a:xfrm>
              <a:off x="5012591" y="1881320"/>
              <a:ext cx="120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OPITAAN </a:t>
              </a:r>
            </a:p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TOIMIEN</a:t>
              </a:r>
            </a:p>
          </p:txBody>
        </p:sp>
        <p:sp>
          <p:nvSpPr>
            <p:cNvPr id="43" name="Tekstiruutu 42">
              <a:extLst>
                <a:ext uri="{FF2B5EF4-FFF2-40B4-BE49-F238E27FC236}">
                  <a16:creationId xmlns:a16="http://schemas.microsoft.com/office/drawing/2014/main" id="{3B2310C1-2519-415E-8875-82117B744A26}"/>
                </a:ext>
              </a:extLst>
            </p:cNvPr>
            <p:cNvSpPr txBox="1"/>
            <p:nvPr/>
          </p:nvSpPr>
          <p:spPr>
            <a:xfrm>
              <a:off x="5750409" y="1351892"/>
              <a:ext cx="120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TEMPAISTAAN</a:t>
              </a:r>
            </a:p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     YHDESSÄ</a:t>
              </a:r>
            </a:p>
          </p:txBody>
        </p:sp>
        <p:sp>
          <p:nvSpPr>
            <p:cNvPr id="44" name="Tekstiruutu 43">
              <a:extLst>
                <a:ext uri="{FF2B5EF4-FFF2-40B4-BE49-F238E27FC236}">
                  <a16:creationId xmlns:a16="http://schemas.microsoft.com/office/drawing/2014/main" id="{061B5D64-809E-4F21-9E79-1ABE5081FACD}"/>
                </a:ext>
              </a:extLst>
            </p:cNvPr>
            <p:cNvSpPr txBox="1"/>
            <p:nvPr/>
          </p:nvSpPr>
          <p:spPr>
            <a:xfrm>
              <a:off x="7072781" y="1217636"/>
              <a:ext cx="12047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LIIKETTÄ </a:t>
              </a:r>
            </a:p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LIHAKSILLE JA LUILLE</a:t>
              </a:r>
            </a:p>
          </p:txBody>
        </p:sp>
        <p:sp>
          <p:nvSpPr>
            <p:cNvPr id="45" name="Tekstiruutu 44">
              <a:extLst>
                <a:ext uri="{FF2B5EF4-FFF2-40B4-BE49-F238E27FC236}">
                  <a16:creationId xmlns:a16="http://schemas.microsoft.com/office/drawing/2014/main" id="{2EEDAC79-F061-4664-8C8D-9D0ADBDA260D}"/>
                </a:ext>
              </a:extLst>
            </p:cNvPr>
            <p:cNvSpPr txBox="1"/>
            <p:nvPr/>
          </p:nvSpPr>
          <p:spPr>
            <a:xfrm>
              <a:off x="8107919" y="1986197"/>
              <a:ext cx="120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ILO </a:t>
              </a:r>
            </a:p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LIIKUTTAA</a:t>
              </a:r>
            </a:p>
          </p:txBody>
        </p:sp>
        <p:sp>
          <p:nvSpPr>
            <p:cNvPr id="46" name="Tekstiruutu 45">
              <a:extLst>
                <a:ext uri="{FF2B5EF4-FFF2-40B4-BE49-F238E27FC236}">
                  <a16:creationId xmlns:a16="http://schemas.microsoft.com/office/drawing/2014/main" id="{553E83D9-ABED-4962-A314-F9601248954C}"/>
                </a:ext>
              </a:extLst>
            </p:cNvPr>
            <p:cNvSpPr txBox="1"/>
            <p:nvPr/>
          </p:nvSpPr>
          <p:spPr>
            <a:xfrm>
              <a:off x="8462688" y="2937315"/>
              <a:ext cx="1204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TILAT HOUKUTTAVAT LIIKKUMAAN</a:t>
              </a:r>
            </a:p>
          </p:txBody>
        </p:sp>
        <p:sp>
          <p:nvSpPr>
            <p:cNvPr id="47" name="Tekstiruutu 46">
              <a:extLst>
                <a:ext uri="{FF2B5EF4-FFF2-40B4-BE49-F238E27FC236}">
                  <a16:creationId xmlns:a16="http://schemas.microsoft.com/office/drawing/2014/main" id="{18D3190A-AC66-454F-962B-95C540335AD1}"/>
                </a:ext>
              </a:extLst>
            </p:cNvPr>
            <p:cNvSpPr txBox="1"/>
            <p:nvPr/>
          </p:nvSpPr>
          <p:spPr>
            <a:xfrm>
              <a:off x="8449850" y="3866667"/>
              <a:ext cx="120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HAUSKAA  HAASTEILLA</a:t>
              </a:r>
            </a:p>
          </p:txBody>
        </p:sp>
        <p:sp>
          <p:nvSpPr>
            <p:cNvPr id="48" name="Suorakulmio 47">
              <a:extLst>
                <a:ext uri="{FF2B5EF4-FFF2-40B4-BE49-F238E27FC236}">
                  <a16:creationId xmlns:a16="http://schemas.microsoft.com/office/drawing/2014/main" id="{9EC1D72C-5E2F-437B-9718-BE7A779AEFAD}"/>
                </a:ext>
              </a:extLst>
            </p:cNvPr>
            <p:cNvSpPr/>
            <p:nvPr/>
          </p:nvSpPr>
          <p:spPr>
            <a:xfrm rot="13512829">
              <a:off x="4387839" y="4797432"/>
              <a:ext cx="17219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elokuu</a:t>
              </a:r>
              <a:endParaRPr lang="fi-FI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Suorakulmio 48">
              <a:extLst>
                <a:ext uri="{FF2B5EF4-FFF2-40B4-BE49-F238E27FC236}">
                  <a16:creationId xmlns:a16="http://schemas.microsoft.com/office/drawing/2014/main" id="{04950AC7-B39D-488C-9B53-31E9030CFF4D}"/>
                </a:ext>
              </a:extLst>
            </p:cNvPr>
            <p:cNvSpPr/>
            <p:nvPr/>
          </p:nvSpPr>
          <p:spPr>
            <a:xfrm rot="18695088">
              <a:off x="4490942" y="1710612"/>
              <a:ext cx="130356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marraskuu</a:t>
              </a:r>
              <a:endParaRPr lang="fi-FI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endParaRPr>
            </a:p>
          </p:txBody>
        </p:sp>
        <p:sp>
          <p:nvSpPr>
            <p:cNvPr id="50" name="Suorakulmio 49">
              <a:extLst>
                <a:ext uri="{FF2B5EF4-FFF2-40B4-BE49-F238E27FC236}">
                  <a16:creationId xmlns:a16="http://schemas.microsoft.com/office/drawing/2014/main" id="{C7190228-31FC-4400-80A3-B799404EDA45}"/>
                </a:ext>
              </a:extLst>
            </p:cNvPr>
            <p:cNvSpPr/>
            <p:nvPr/>
          </p:nvSpPr>
          <p:spPr>
            <a:xfrm rot="17096353">
              <a:off x="3755032" y="2637999"/>
              <a:ext cx="20120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lokakuu</a:t>
              </a:r>
              <a:endParaRPr lang="fi-FI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0CE69F22-835C-4560-B95B-1D4EE64FEDA0}"/>
                </a:ext>
              </a:extLst>
            </p:cNvPr>
            <p:cNvSpPr/>
            <p:nvPr/>
          </p:nvSpPr>
          <p:spPr>
            <a:xfrm rot="15290529">
              <a:off x="3711705" y="3763148"/>
              <a:ext cx="20473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syyskuu</a:t>
              </a:r>
              <a:endParaRPr lang="fi-FI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Suorakulmio 51">
              <a:extLst>
                <a:ext uri="{FF2B5EF4-FFF2-40B4-BE49-F238E27FC236}">
                  <a16:creationId xmlns:a16="http://schemas.microsoft.com/office/drawing/2014/main" id="{DFE85E66-C824-4201-A4BE-D781D0B099BD}"/>
                </a:ext>
              </a:extLst>
            </p:cNvPr>
            <p:cNvSpPr/>
            <p:nvPr/>
          </p:nvSpPr>
          <p:spPr>
            <a:xfrm rot="20539679">
              <a:off x="5015541" y="1027210"/>
              <a:ext cx="26348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joulukuu</a:t>
              </a:r>
            </a:p>
          </p:txBody>
        </p:sp>
        <p:sp>
          <p:nvSpPr>
            <p:cNvPr id="53" name="Suorakulmio 52">
              <a:extLst>
                <a:ext uri="{FF2B5EF4-FFF2-40B4-BE49-F238E27FC236}">
                  <a16:creationId xmlns:a16="http://schemas.microsoft.com/office/drawing/2014/main" id="{9E471A8E-82D5-4F61-8538-B57356BAF655}"/>
                </a:ext>
              </a:extLst>
            </p:cNvPr>
            <p:cNvSpPr/>
            <p:nvPr/>
          </p:nvSpPr>
          <p:spPr>
            <a:xfrm rot="978452">
              <a:off x="6603464" y="1020020"/>
              <a:ext cx="19651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tammikuu</a:t>
              </a:r>
            </a:p>
          </p:txBody>
        </p:sp>
        <p:sp>
          <p:nvSpPr>
            <p:cNvPr id="54" name="Suorakulmio 53">
              <a:extLst>
                <a:ext uri="{FF2B5EF4-FFF2-40B4-BE49-F238E27FC236}">
                  <a16:creationId xmlns:a16="http://schemas.microsoft.com/office/drawing/2014/main" id="{1054E506-ADD8-47D4-83D2-32FBF94998BA}"/>
                </a:ext>
              </a:extLst>
            </p:cNvPr>
            <p:cNvSpPr/>
            <p:nvPr/>
          </p:nvSpPr>
          <p:spPr>
            <a:xfrm rot="3197343">
              <a:off x="7723924" y="1712141"/>
              <a:ext cx="18696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helmikuu</a:t>
              </a:r>
            </a:p>
          </p:txBody>
        </p:sp>
        <p:sp>
          <p:nvSpPr>
            <p:cNvPr id="55" name="Suorakulmio 54">
              <a:extLst>
                <a:ext uri="{FF2B5EF4-FFF2-40B4-BE49-F238E27FC236}">
                  <a16:creationId xmlns:a16="http://schemas.microsoft.com/office/drawing/2014/main" id="{84E6AE3B-7247-4CC8-8104-641A4C56E766}"/>
                </a:ext>
              </a:extLst>
            </p:cNvPr>
            <p:cNvSpPr/>
            <p:nvPr/>
          </p:nvSpPr>
          <p:spPr>
            <a:xfrm rot="4856241">
              <a:off x="7690697" y="2789462"/>
              <a:ext cx="30228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maaliskuu</a:t>
              </a:r>
            </a:p>
          </p:txBody>
        </p:sp>
        <p:sp>
          <p:nvSpPr>
            <p:cNvPr id="56" name="Suorakulmio 55">
              <a:extLst>
                <a:ext uri="{FF2B5EF4-FFF2-40B4-BE49-F238E27FC236}">
                  <a16:creationId xmlns:a16="http://schemas.microsoft.com/office/drawing/2014/main" id="{BB47A41D-CBE4-4321-AC25-A7EE487A50B1}"/>
                </a:ext>
              </a:extLst>
            </p:cNvPr>
            <p:cNvSpPr/>
            <p:nvPr/>
          </p:nvSpPr>
          <p:spPr>
            <a:xfrm rot="17003475">
              <a:off x="7862600" y="3830746"/>
              <a:ext cx="2694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huhtikuu</a:t>
              </a:r>
            </a:p>
          </p:txBody>
        </p:sp>
        <p:sp>
          <p:nvSpPr>
            <p:cNvPr id="57" name="Suorakulmio 56">
              <a:extLst>
                <a:ext uri="{FF2B5EF4-FFF2-40B4-BE49-F238E27FC236}">
                  <a16:creationId xmlns:a16="http://schemas.microsoft.com/office/drawing/2014/main" id="{A019F843-B6B0-4571-83A8-15D0D787603A}"/>
                </a:ext>
              </a:extLst>
            </p:cNvPr>
            <p:cNvSpPr/>
            <p:nvPr/>
          </p:nvSpPr>
          <p:spPr>
            <a:xfrm rot="18605777">
              <a:off x="7243652" y="4841721"/>
              <a:ext cx="28292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i-FI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Light Condensed" panose="020B0502040204020203" pitchFamily="34" charset="0"/>
                </a:rPr>
                <a:t>toukokuu</a:t>
              </a:r>
            </a:p>
          </p:txBody>
        </p:sp>
      </p:grpSp>
      <p:pic>
        <p:nvPicPr>
          <p:cNvPr id="58" name="Picture 2" descr="Ympyrä, Vihreä, Painiketta, Okei, Mene, Vihreä Ympyrä">
            <a:hlinkClick r:id="rId17" action="ppaction://hlinksldjump"/>
            <a:extLst>
              <a:ext uri="{FF2B5EF4-FFF2-40B4-BE49-F238E27FC236}">
                <a16:creationId xmlns:a16="http://schemas.microsoft.com/office/drawing/2014/main" id="{A30B22AC-27F2-462C-9831-6C7B3A6A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14" y="4600330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Ympyrä, Vihreä, Painiketta, Okei, Mene, Vihreä Ympyrä">
            <a:hlinkClick r:id="rId19" action="ppaction://hlinksldjump"/>
            <a:extLst>
              <a:ext uri="{FF2B5EF4-FFF2-40B4-BE49-F238E27FC236}">
                <a16:creationId xmlns:a16="http://schemas.microsoft.com/office/drawing/2014/main" id="{C90B52FF-E119-4381-8BB3-25E53DAB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35" y="3934634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Ympyrä, Vihreä, Painiketta, Okei, Mene, Vihreä Ympyrä">
            <a:hlinkClick r:id="rId20" action="ppaction://hlinksldjump"/>
            <a:extLst>
              <a:ext uri="{FF2B5EF4-FFF2-40B4-BE49-F238E27FC236}">
                <a16:creationId xmlns:a16="http://schemas.microsoft.com/office/drawing/2014/main" id="{C9C26191-E885-4310-AC40-696DDA4A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97" y="3218721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Ympyrä, Vihreä, Painiketta, Okei, Mene, Vihreä Ympyrä">
            <a:hlinkClick r:id="rId21" action="ppaction://hlinksldjump"/>
            <a:extLst>
              <a:ext uri="{FF2B5EF4-FFF2-40B4-BE49-F238E27FC236}">
                <a16:creationId xmlns:a16="http://schemas.microsoft.com/office/drawing/2014/main" id="{A5918BEC-9C2B-424A-B367-B0E6D1ED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94" y="2484922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Ympyrä, Vihreä, Painiketta, Okei, Mene, Vihreä Ympyrä">
            <a:hlinkClick r:id="rId22" action="ppaction://hlinksldjump"/>
            <a:extLst>
              <a:ext uri="{FF2B5EF4-FFF2-40B4-BE49-F238E27FC236}">
                <a16:creationId xmlns:a16="http://schemas.microsoft.com/office/drawing/2014/main" id="{AA1C0B45-AA03-4B13-9902-93AA4EB4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80" y="2146184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Ympyrä, Vihreä, Painiketta, Okei, Mene, Vihreä Ympyrä">
            <a:hlinkClick r:id="rId23" action="ppaction://hlinksldjump"/>
            <a:extLst>
              <a:ext uri="{FF2B5EF4-FFF2-40B4-BE49-F238E27FC236}">
                <a16:creationId xmlns:a16="http://schemas.microsoft.com/office/drawing/2014/main" id="{0CF6E5E0-7246-4A28-B3CD-8DBA7E85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02" y="2162224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Ympyrä, Vihreä, Painiketta, Okei, Mene, Vihreä Ympyrä">
            <a:hlinkClick r:id="rId24" action="ppaction://hlinksldjump"/>
            <a:extLst>
              <a:ext uri="{FF2B5EF4-FFF2-40B4-BE49-F238E27FC236}">
                <a16:creationId xmlns:a16="http://schemas.microsoft.com/office/drawing/2014/main" id="{2A359F91-3C8B-4587-8AB6-56B2C4FC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209" y="3305863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Ympyrä, Vihreä, Painiketta, Okei, Mene, Vihreä Ympyrä">
            <a:hlinkClick r:id="rId25" action="ppaction://hlinksldjump"/>
            <a:extLst>
              <a:ext uri="{FF2B5EF4-FFF2-40B4-BE49-F238E27FC236}">
                <a16:creationId xmlns:a16="http://schemas.microsoft.com/office/drawing/2014/main" id="{0B44A64B-DAA1-431A-AC09-02D45378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15" y="2568540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Ympyrä, Vihreä, Painiketta, Okei, Mene, Vihreä Ympyrä">
            <a:hlinkClick r:id="rId26" action="ppaction://hlinksldjump"/>
            <a:extLst>
              <a:ext uri="{FF2B5EF4-FFF2-40B4-BE49-F238E27FC236}">
                <a16:creationId xmlns:a16="http://schemas.microsoft.com/office/drawing/2014/main" id="{514E3C41-D4A8-4405-8E00-79E67980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08" y="4590837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Ympyrä, Vihreä, Painiketta, Okei, Mene, Vihreä Ympyrä">
            <a:hlinkClick r:id="rId27" action="ppaction://hlinksldjump"/>
            <a:extLst>
              <a:ext uri="{FF2B5EF4-FFF2-40B4-BE49-F238E27FC236}">
                <a16:creationId xmlns:a16="http://schemas.microsoft.com/office/drawing/2014/main" id="{186A5CCC-BBC8-4001-90F0-76FA0213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96" y="3948831"/>
            <a:ext cx="271653" cy="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7160"/>
            <a:ext cx="4983252" cy="2760098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Bahnschrift Light Condensed" panose="020B0502040204020203" pitchFamily="34" charset="0"/>
              </a:rPr>
              <a:t>MAALISKUU</a:t>
            </a:r>
            <a:b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5400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TILAT </a:t>
            </a:r>
            <a:br>
              <a:rPr lang="fi-FI" sz="5400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5400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HOUKUTTAVAT</a:t>
            </a:r>
            <a:br>
              <a:rPr lang="fi-FI" sz="5400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5400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LIIKKUMAAN</a:t>
            </a:r>
          </a:p>
        </p:txBody>
      </p:sp>
      <p:pic>
        <p:nvPicPr>
          <p:cNvPr id="7" name="Picture 4" descr="Leikkiä, Mene, Alkaa, Ääni, Painiketta, Kiiltävä, Audio">
            <a:hlinkClick r:id="rId3"/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83" y="5331119"/>
            <a:ext cx="473796" cy="4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671079" y="408396"/>
            <a:ext cx="1619568" cy="1590261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209169"/>
            <a:ext cx="6082110" cy="39325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800569" y="253843"/>
            <a:ext cx="57810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 Liikkumisvinkit</a:t>
            </a:r>
          </a:p>
          <a:p>
            <a:endParaRPr lang="fi-FI" sz="16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Valmistetaan luokan sisääntuloon toimintatehtävä, joka tehdään aina sisään tultaessa.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	</a:t>
            </a:r>
            <a:r>
              <a:rPr lang="fi-FI" sz="1400" dirty="0">
                <a:latin typeface="Bahnschrift Light Condensed" panose="020B0502040204020203" pitchFamily="34" charset="0"/>
                <a:hlinkClick r:id="rId5"/>
              </a:rPr>
              <a:t>askeltikapuut</a:t>
            </a:r>
            <a:r>
              <a:rPr lang="fi-FI" sz="1400" dirty="0">
                <a:latin typeface="Bahnschrift Light Condensed" panose="020B0502040204020203" pitchFamily="34" charset="0"/>
              </a:rPr>
              <a:t> esim. sanomalehtirullista teipillä lattiaan tai teippauksin - askeltehtävä 	</a:t>
            </a:r>
            <a:r>
              <a:rPr lang="fi-FI" sz="1400" dirty="0" err="1">
                <a:latin typeface="Bahnschrift Light Condensed" panose="020B0502040204020203" pitchFamily="34" charset="0"/>
              </a:rPr>
              <a:t>läpsykuva</a:t>
            </a:r>
            <a:r>
              <a:rPr lang="fi-FI" sz="1400" dirty="0">
                <a:latin typeface="Bahnschrift Light Condensed" panose="020B0502040204020203" pitchFamily="34" charset="0"/>
              </a:rPr>
              <a:t> tai korkeusviivat seinällä, -  korkeuskosketushyppy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	leuanvetotanko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	penkki - yli hyppy erilaisin tavoin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	jumppamatto  - kierähdys eri tavoin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Suunnitellaan ja toteutetaan käytäville ja portaisiin toimintakulkuratoja </a:t>
            </a:r>
            <a:r>
              <a:rPr lang="fi-FI" sz="1400" dirty="0">
                <a:latin typeface="Bahnschrift Light Condensed" panose="020B0502040204020203" pitchFamily="34" charset="0"/>
                <a:hlinkClick r:id="rId6"/>
              </a:rPr>
              <a:t>1</a:t>
            </a:r>
            <a:r>
              <a:rPr lang="fi-FI" sz="1400" dirty="0">
                <a:latin typeface="Bahnschrift Light Condensed" panose="020B0502040204020203" pitchFamily="34" charset="0"/>
              </a:rPr>
              <a:t>  </a:t>
            </a:r>
            <a:r>
              <a:rPr lang="fi-FI" sz="1400" dirty="0">
                <a:latin typeface="Bahnschrift Light Condensed" panose="020B0502040204020203" pitchFamily="34" charset="0"/>
                <a:hlinkClick r:id="rId7"/>
              </a:rPr>
              <a:t>2</a:t>
            </a:r>
            <a:r>
              <a:rPr lang="fi-FI" sz="1400" dirty="0">
                <a:latin typeface="Bahnschrift Light Condensed" panose="020B0502040204020203" pitchFamily="34" charset="0"/>
              </a:rPr>
              <a:t>  </a:t>
            </a:r>
            <a:r>
              <a:rPr lang="fi-FI" sz="1400" dirty="0">
                <a:latin typeface="Bahnschrift Light Condensed" panose="020B0502040204020203" pitchFamily="34" charset="0"/>
                <a:hlinkClick r:id="rId8"/>
              </a:rPr>
              <a:t>3</a:t>
            </a:r>
            <a:r>
              <a:rPr lang="fi-FI" sz="1400" dirty="0">
                <a:latin typeface="Bahnschrift Light Condensed" panose="020B0502040204020203" pitchFamily="34" charset="0"/>
              </a:rPr>
              <a:t>  </a:t>
            </a:r>
            <a:r>
              <a:rPr lang="fi-FI" sz="1400" dirty="0">
                <a:latin typeface="Bahnschrift Light Condensed" panose="020B0502040204020203" pitchFamily="34" charset="0"/>
                <a:hlinkClick r:id="rId9"/>
              </a:rPr>
              <a:t>4.</a:t>
            </a:r>
            <a:endParaRPr lang="fi-FI" sz="1400" dirty="0">
              <a:latin typeface="Bahnschrift Light Condensed" panose="020B0502040204020203" pitchFamily="34" charset="0"/>
            </a:endParaRPr>
          </a:p>
          <a:p>
            <a:r>
              <a:rPr lang="fi-FI" sz="1400" dirty="0">
                <a:latin typeface="Bahnschrift Ligh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Ideoidaan ja suunnitellaan koulun pihalle lisää asfalttimaalauksia </a:t>
            </a:r>
            <a:r>
              <a:rPr lang="fi-FI" sz="1400" dirty="0">
                <a:latin typeface="Bahnschrift Light Condensed" panose="020B0502040204020203" pitchFamily="34" charset="0"/>
                <a:hlinkClick r:id="rId10"/>
              </a:rPr>
              <a:t>1</a:t>
            </a:r>
            <a:r>
              <a:rPr lang="fi-FI" sz="1400" dirty="0">
                <a:latin typeface="Bahnschrift Light Condensed" panose="020B0502040204020203" pitchFamily="34" charset="0"/>
              </a:rPr>
              <a:t>  </a:t>
            </a:r>
            <a:r>
              <a:rPr lang="fi-FI" sz="1400" dirty="0">
                <a:latin typeface="Bahnschrift Light Condensed" panose="020B0502040204020203" pitchFamily="34" charset="0"/>
                <a:hlinkClick r:id="rId3"/>
              </a:rPr>
              <a:t>2</a:t>
            </a:r>
            <a:r>
              <a:rPr lang="fi-FI" sz="1400" dirty="0">
                <a:latin typeface="Bahnschrift Light Condensed" panose="020B0502040204020203" pitchFamily="34" charset="0"/>
              </a:rPr>
              <a:t>.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Ideoidaan ja toteutetaan luokan arkitoimintoihin lisää liikettä (tavaroiden hakureitille tasapainokiviä tai yhden jalan hyppykuvia, teroituspaikalle tasapainolauta…) </a:t>
            </a:r>
          </a:p>
          <a:p>
            <a:endParaRPr lang="fi-FI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4600288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22170" y="3974001"/>
            <a:ext cx="4666830" cy="105155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L</a:t>
            </a:r>
            <a:r>
              <a:rPr lang="fi-FI" sz="2400" dirty="0">
                <a:latin typeface="Bahnschrift Light Condensed" panose="020B0502040204020203" pitchFamily="34" charset="0"/>
              </a:rPr>
              <a:t>isää hyvää oloa ja kehitä liikkumistaitoja. </a:t>
            </a:r>
          </a:p>
          <a:p>
            <a:pPr algn="ctr"/>
            <a:r>
              <a:rPr lang="fi-FI" sz="2400" dirty="0">
                <a:latin typeface="Bahnschrift Light Condensed" panose="020B0502040204020203" pitchFamily="34" charset="0"/>
              </a:rPr>
              <a:t>Liiku aina kun voit.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53740" y="4600288"/>
            <a:ext cx="529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Me hoksattiin vielä nämä!</a:t>
            </a:r>
          </a:p>
          <a:p>
            <a:endParaRPr lang="fi-FI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57490" y="370978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896352">
            <a:off x="8737339" y="4195521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825AF4-1614-4990-85EC-A2489CA2D4E5}"/>
              </a:ext>
            </a:extLst>
          </p:cNvPr>
          <p:cNvSpPr txBox="1"/>
          <p:nvPr/>
        </p:nvSpPr>
        <p:spPr>
          <a:xfrm>
            <a:off x="2859000" y="921439"/>
            <a:ext cx="2186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Hiihto- ja luistelu-</a:t>
            </a:r>
          </a:p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Välkät</a:t>
            </a:r>
          </a:p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Kuva 2">
            <a:hlinkClick r:id="rId11" action="ppaction://hlinksldjump"/>
            <a:extLst>
              <a:ext uri="{FF2B5EF4-FFF2-40B4-BE49-F238E27FC236}">
                <a16:creationId xmlns:a16="http://schemas.microsoft.com/office/drawing/2014/main" id="{65C7BF0D-6376-43C3-8AFE-DF68B079B1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37270" y="6120304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9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7160"/>
            <a:ext cx="4983252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HUHTIKUU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HAUSKAA</a:t>
            </a:r>
            <a:b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HAASTEILLA</a:t>
            </a:r>
          </a:p>
        </p:txBody>
      </p:sp>
      <p:pic>
        <p:nvPicPr>
          <p:cNvPr id="7" name="Picture 4" descr="Leikkiä, Mene, Alkaa, Ääni, Painiketta, Kiiltävä, Audio">
            <a:hlinkClick r:id="rId3"/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23" y="5658112"/>
            <a:ext cx="531128" cy="5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669177" y="502650"/>
            <a:ext cx="1619568" cy="1590261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195916"/>
            <a:ext cx="6082110" cy="419462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860593" y="136382"/>
            <a:ext cx="622164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      Liikkumisvinkit</a:t>
            </a:r>
          </a:p>
          <a:p>
            <a:endParaRPr lang="fi-FI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Bahnschrift Light Condensed" panose="020B0502040204020203" pitchFamily="34" charset="0"/>
              </a:rPr>
              <a:t>Valitaan jokaiselle oma tai luokan yhteinen viikon haaste; liike, temppu tai taito, jota harjoitellaan </a:t>
            </a:r>
            <a:br>
              <a:rPr lang="fi-FI" sz="1200" dirty="0">
                <a:latin typeface="Bahnschrift Light Condensed" panose="020B0502040204020203" pitchFamily="34" charset="0"/>
              </a:rPr>
            </a:br>
            <a:r>
              <a:rPr lang="fi-FI" sz="1200" dirty="0">
                <a:latin typeface="Bahnschrift Light Condensed" panose="020B0502040204020203" pitchFamily="34" charset="0"/>
              </a:rPr>
              <a:t>taukoliikuntana omaan tahtiin tai yhteisesti. Edistynkö taidossa viikon aikana harjoittelemalla päivittäin?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Bahnschrift Light Condensed" panose="020B0502040204020203" pitchFamily="34" charset="0"/>
              </a:rPr>
              <a:t>Haastetaan leikkimieliseen kisaan naapuriluokka, ope, ohjaaja… Mietitään, miten asia kohteliaasti </a:t>
            </a:r>
            <a:br>
              <a:rPr lang="fi-FI" sz="1200" dirty="0">
                <a:latin typeface="Bahnschrift Light Condensed" panose="020B0502040204020203" pitchFamily="34" charset="0"/>
              </a:rPr>
            </a:br>
            <a:r>
              <a:rPr lang="fi-FI" sz="1200" dirty="0">
                <a:latin typeface="Bahnschrift Light Condensed" panose="020B0502040204020203" pitchFamily="34" charset="0"/>
              </a:rPr>
              <a:t>esitetään, tehdään tarkat ohjeet haasteesta, sovitaan harjoitteluaika ja haastepäivä.</a:t>
            </a:r>
            <a:br>
              <a:rPr lang="fi-FI" sz="1200" dirty="0">
                <a:latin typeface="Bahnschrift Light Condensed" panose="020B0502040204020203" pitchFamily="34" charset="0"/>
              </a:rPr>
            </a:br>
            <a:r>
              <a:rPr lang="fi-FI" sz="1200" dirty="0">
                <a:latin typeface="Bahnschrift Light Condensed" panose="020B0502040204020203" pitchFamily="34" charset="0"/>
              </a:rPr>
              <a:t>Suunnitellaan myös kannustusjoukkojen kannustushuudot haastehetkeen.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Bahnschrift Light Condensed" panose="020B0502040204020203" pitchFamily="34" charset="0"/>
              </a:rPr>
              <a:t>Kokeillaan koko luokan </a:t>
            </a:r>
            <a:r>
              <a:rPr lang="fi-FI" sz="1200" dirty="0">
                <a:latin typeface="Bahnschrift Light Condensed" panose="020B0502040204020203" pitchFamily="34" charset="0"/>
                <a:hlinkClick r:id="rId5"/>
              </a:rPr>
              <a:t>N.Y.T.</a:t>
            </a:r>
            <a:r>
              <a:rPr lang="fi-FI" sz="1200" dirty="0">
                <a:latin typeface="Bahnschrift Light Condensed" panose="020B0502040204020203" pitchFamily="34" charset="0"/>
              </a:rPr>
              <a:t>-haastetta – esim. </a:t>
            </a:r>
            <a:r>
              <a:rPr lang="fi-FI" sz="1200" dirty="0">
                <a:latin typeface="Bahnschrift Light Condensed" panose="020B0502040204020203" pitchFamily="34" charset="0"/>
                <a:hlinkClick r:id="rId6"/>
              </a:rPr>
              <a:t>toimintarata 2014-2015</a:t>
            </a:r>
            <a:r>
              <a:rPr lang="fi-FI" sz="1200" dirty="0">
                <a:latin typeface="Bahnschrift Light Condensed" panose="020B0502040204020203" pitchFamily="34" charset="0"/>
              </a:rPr>
              <a:t>, perusliikuntataitoja porukalla.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Bahnschrift Light Condensed" panose="020B0502040204020203" pitchFamily="34" charset="0"/>
              </a:rPr>
              <a:t>Tehdään välitunnin lenkkihaaste kentän ympäri esim. Saako luokka yhdessä kasaan 42 kierrosta/vko?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Bahnschrift Light Condensed" panose="020B0502040204020203" pitchFamily="34" charset="0"/>
              </a:rPr>
              <a:t>Löydätkö netistä hyvällä tavalla liikuttavan haasteen jota voisi porukalla käyttää? </a:t>
            </a:r>
            <a:br>
              <a:rPr lang="fi-FI" sz="1200" dirty="0">
                <a:latin typeface="Bahnschrift Light Condensed" panose="020B0502040204020203" pitchFamily="34" charset="0"/>
              </a:rPr>
            </a:br>
            <a:r>
              <a:rPr lang="fi-FI" sz="1200" dirty="0">
                <a:latin typeface="Bahnschrift Light Condensed" panose="020B0502040204020203" pitchFamily="34" charset="0"/>
              </a:rPr>
              <a:t>Tehdään oma ohje ja treenataan. Keskustellaan nettihaastekritiikin tärkeydestä.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Bahnschrift Light Condensed" panose="020B0502040204020203" pitchFamily="34" charset="0"/>
              </a:rPr>
              <a:t>Tehdään koko koulun ennätyshaasteita sovituilla välitunneilla esim. yhden jalan seisonta, pallon pomputus, </a:t>
            </a:r>
          </a:p>
          <a:p>
            <a:r>
              <a:rPr lang="fi-FI" sz="1200" dirty="0">
                <a:latin typeface="Bahnschrift Light Condensed" panose="020B0502040204020203" pitchFamily="34" charset="0"/>
              </a:rPr>
              <a:t>      minuutin viivajuoksu, lankutus, eniten osallistujia/pisimpään/nopeimmin/taitavimmin (hernepussikuljetus)…,  </a:t>
            </a:r>
          </a:p>
          <a:p>
            <a:r>
              <a:rPr lang="fi-FI" sz="1200" dirty="0">
                <a:latin typeface="Bahnschrift Light Condensed" panose="020B0502040204020203" pitchFamily="34" charset="0"/>
              </a:rPr>
              <a:t>      Ideoidaan yhdessä, mitä haasteita pihalla voisi porukalla toteuttaa?</a:t>
            </a:r>
          </a:p>
          <a:p>
            <a:endParaRPr lang="fi-FI" sz="800" dirty="0"/>
          </a:p>
          <a:p>
            <a:r>
              <a:rPr lang="fi-FI" sz="1600" dirty="0">
                <a:latin typeface="Bahnschrift Light Condensed" panose="020B0502040204020203" pitchFamily="34" charset="0"/>
              </a:rPr>
              <a:t>Haasteideoita</a:t>
            </a:r>
          </a:p>
          <a:p>
            <a:r>
              <a:rPr lang="fi-FI" sz="1200" dirty="0">
                <a:latin typeface="Bahnschrift Light Condensed" panose="020B0502040204020203" pitchFamily="34" charset="0"/>
                <a:hlinkClick r:id="rId7"/>
              </a:rPr>
              <a:t>Temppusankarit</a:t>
            </a:r>
            <a:r>
              <a:rPr lang="fi-FI" sz="1200" dirty="0">
                <a:latin typeface="Bahnschrift Light Condensed" panose="020B0502040204020203" pitchFamily="34" charset="0"/>
              </a:rPr>
              <a:t> –ohjevideoita tulostettavine kuva-&amp; sanaohjeineen</a:t>
            </a:r>
          </a:p>
          <a:p>
            <a:r>
              <a:rPr lang="fi-FI" sz="1200" dirty="0">
                <a:latin typeface="Bahnschrift Light Condensed" panose="020B0502040204020203" pitchFamily="34" charset="0"/>
              </a:rPr>
              <a:t> </a:t>
            </a:r>
            <a:r>
              <a:rPr lang="fi-FI" sz="1200" dirty="0" err="1">
                <a:latin typeface="Bahnschrift Light Condensed" panose="020B0502040204020203" pitchFamily="34" charset="0"/>
                <a:hlinkClick r:id="rId8"/>
              </a:rPr>
              <a:t>Skillilataamo</a:t>
            </a:r>
            <a:r>
              <a:rPr lang="fi-FI" sz="1200" dirty="0">
                <a:latin typeface="Bahnschrift Light Condensed" panose="020B0502040204020203" pitchFamily="34" charset="0"/>
              </a:rPr>
              <a:t> – kuvallisia tehtäväkortteja motoristen taitojen harjoitteluun</a:t>
            </a:r>
          </a:p>
          <a:p>
            <a:r>
              <a:rPr lang="fi-FI" sz="1200" dirty="0" err="1">
                <a:latin typeface="Bahnschrift Light Condensed" panose="020B0502040204020203" pitchFamily="34" charset="0"/>
                <a:hlinkClick r:id="rId9"/>
              </a:rPr>
              <a:t>Trikkaus</a:t>
            </a:r>
            <a:r>
              <a:rPr lang="fi-FI" sz="1200" dirty="0">
                <a:latin typeface="Bahnschrift Light Condensed" panose="020B0502040204020203" pitchFamily="34" charset="0"/>
              </a:rPr>
              <a:t> –ohjevideoita </a:t>
            </a:r>
            <a:r>
              <a:rPr lang="fi-FI" sz="1200" dirty="0" err="1">
                <a:latin typeface="Bahnschrift Light Condensed" panose="020B0502040204020203" pitchFamily="34" charset="0"/>
              </a:rPr>
              <a:t>trikkaushaasteisiin</a:t>
            </a:r>
            <a:endParaRPr lang="fi-FI" sz="1200" dirty="0">
              <a:latin typeface="Bahnschrift Light Condensed" panose="020B0502040204020203" pitchFamily="34" charset="0"/>
            </a:endParaRPr>
          </a:p>
          <a:p>
            <a:r>
              <a:rPr lang="fi-FI" sz="1200" dirty="0">
                <a:latin typeface="Bahnschrift Light Condensed" panose="020B0502040204020203" pitchFamily="34" charset="0"/>
                <a:hlinkClick r:id="rId10"/>
              </a:rPr>
              <a:t>Breikkikalenteri – haasteliikkeitä videoineen </a:t>
            </a:r>
            <a:r>
              <a:rPr lang="fi-FI" sz="1200" dirty="0">
                <a:latin typeface="Bahnschrift Light Condensed" panose="020B0502040204020203" pitchFamily="34" charset="0"/>
              </a:rPr>
              <a:t> soveltuvin osin valiten</a:t>
            </a:r>
          </a:p>
          <a:p>
            <a:r>
              <a:rPr lang="fi-FI" sz="1200" dirty="0" err="1">
                <a:latin typeface="Bahnschrift Light Condensed" panose="020B0502040204020203" pitchFamily="34" charset="0"/>
                <a:hlinkClick r:id="rId11"/>
              </a:rPr>
              <a:t>Geegokids</a:t>
            </a:r>
            <a:r>
              <a:rPr lang="fi-FI" sz="1200" dirty="0">
                <a:latin typeface="Bahnschrift Light Condensed" panose="020B0502040204020203" pitchFamily="34" charset="0"/>
              </a:rPr>
              <a:t> – koko perheen liikunnallisten haasteiden applikaatio, kokeilu ilmainen</a:t>
            </a:r>
          </a:p>
          <a:p>
            <a:endParaRPr lang="fi-FI" sz="1200" dirty="0">
              <a:latin typeface="Bahnschrift Light Condensed" panose="020B0502040204020203" pitchFamily="34" charset="0"/>
            </a:endParaRPr>
          </a:p>
          <a:p>
            <a:endParaRPr lang="fi-FI" sz="12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43779" y="4673074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96666" y="3728588"/>
            <a:ext cx="4671448" cy="157150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>
                <a:latin typeface="Bahnschrift Light Condensed" panose="020B0502040204020203" pitchFamily="34" charset="0"/>
              </a:rPr>
              <a:t>Muista kestävyys-, lihas- ja luuliikunnan lisäksi myös liikehallinta:</a:t>
            </a:r>
          </a:p>
          <a:p>
            <a:pPr algn="ctr"/>
            <a:r>
              <a:rPr lang="fi-FI" sz="3200">
                <a:latin typeface="Bahnschrift Light Condensed" panose="020B0502040204020203" pitchFamily="34" charset="0"/>
              </a:rPr>
              <a:t>notkeus, tasapaino ja ketteryys.</a:t>
            </a:r>
            <a:endParaRPr lang="fi-FI" sz="320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08347" y="4655196"/>
            <a:ext cx="379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Me hoksattiin vielä nämä!</a:t>
            </a:r>
          </a:p>
          <a:p>
            <a:endParaRPr lang="fi-FI" sz="2400">
              <a:latin typeface="Bahnschrift Light Condensed" panose="020B0502040204020203" pitchFamily="34" charset="0"/>
            </a:endParaRPr>
          </a:p>
          <a:p>
            <a:endParaRPr lang="fi-FI" sz="2400">
              <a:latin typeface="Bahnschrift Light Condensed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57490" y="370978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1129901">
            <a:off x="9021858" y="4873131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825AF4-1614-4990-85EC-A2489CA2D4E5}"/>
              </a:ext>
            </a:extLst>
          </p:cNvPr>
          <p:cNvSpPr txBox="1"/>
          <p:nvPr/>
        </p:nvSpPr>
        <p:spPr>
          <a:xfrm>
            <a:off x="2824210" y="934692"/>
            <a:ext cx="1619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Liikkuva koulu-nykytilan arviointi</a:t>
            </a:r>
          </a:p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1" name="Picture 2" descr="Info, Tiedot, Palvelu, Tuki, Huutomerkki, Apua">
            <a:hlinkClick r:id="rId12"/>
            <a:extLst>
              <a:ext uri="{FF2B5EF4-FFF2-40B4-BE49-F238E27FC236}">
                <a16:creationId xmlns:a16="http://schemas.microsoft.com/office/drawing/2014/main" id="{DC6AD244-8846-4D3B-8E31-B0E75C40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84" y="5751327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nfo, Tiedot, Palvelu, Tuki, Huutomerkki, Apua">
            <a:hlinkClick r:id="rId14"/>
            <a:extLst>
              <a:ext uri="{FF2B5EF4-FFF2-40B4-BE49-F238E27FC236}">
                <a16:creationId xmlns:a16="http://schemas.microsoft.com/office/drawing/2014/main" id="{90D41A4E-EF8D-4041-9145-574F075F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7" y="5744875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hlinkClick r:id="rId15" action="ppaction://hlinksldjump"/>
            <a:extLst>
              <a:ext uri="{FF2B5EF4-FFF2-40B4-BE49-F238E27FC236}">
                <a16:creationId xmlns:a16="http://schemas.microsoft.com/office/drawing/2014/main" id="{07C580A8-CA07-4C83-8E8C-1C91F6F76F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82319" y="6153734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1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7160"/>
            <a:ext cx="4983252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TOUKOKUU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4900">
                <a:solidFill>
                  <a:srgbClr val="FFFFFF"/>
                </a:solidFill>
                <a:latin typeface="Bahnschrift Light Condensed" panose="020B0502040204020203" pitchFamily="34" charset="0"/>
              </a:rPr>
              <a:t>LIIKUTAAN </a:t>
            </a:r>
            <a:br>
              <a:rPr lang="fi-FI" sz="490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4900">
                <a:solidFill>
                  <a:srgbClr val="FFFFFF"/>
                </a:solidFill>
                <a:latin typeface="Bahnschrift Light Condensed" panose="020B0502040204020203" pitchFamily="34" charset="0"/>
              </a:rPr>
              <a:t>ARJESSA JA HARRASTUKSISSA </a:t>
            </a:r>
          </a:p>
        </p:txBody>
      </p:sp>
      <p:pic>
        <p:nvPicPr>
          <p:cNvPr id="7" name="Picture 4" descr="Leikkiä, Mene, Alkaa, Ääni, Painiketta, Kiiltävä, Audio">
            <a:hlinkClick r:id="rId3"/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33" y="5593186"/>
            <a:ext cx="531128" cy="5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209169"/>
            <a:ext cx="6082110" cy="469715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5053417"/>
            <a:ext cx="5963276" cy="160993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108370" y="4009964"/>
            <a:ext cx="4341319" cy="115956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>
                <a:latin typeface="Bahnschrift Light Condensed" panose="020B0502040204020203" pitchFamily="34" charset="0"/>
              </a:rPr>
              <a:t>Täydennä liikuntaharrastuksia arjen liikunnalla.</a:t>
            </a:r>
          </a:p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26231" y="5038208"/>
            <a:ext cx="490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Me hoksattiin vielä nämä!</a:t>
            </a:r>
          </a:p>
        </p:txBody>
      </p:sp>
      <p:sp>
        <p:nvSpPr>
          <p:cNvPr id="21" name="Vuokaaviosymboli: Liitin 20">
            <a:extLst>
              <a:ext uri="{FF2B5EF4-FFF2-40B4-BE49-F238E27FC236}">
                <a16:creationId xmlns:a16="http://schemas.microsoft.com/office/drawing/2014/main" id="{CED40732-385B-4D36-9B8E-E9C98A1CB1AF}"/>
              </a:ext>
            </a:extLst>
          </p:cNvPr>
          <p:cNvSpPr/>
          <p:nvPr/>
        </p:nvSpPr>
        <p:spPr>
          <a:xfrm>
            <a:off x="2305270" y="449539"/>
            <a:ext cx="1554472" cy="1555443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069496" y="276988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547672">
            <a:off x="8927062" y="4804896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422C38F-448D-4634-9772-D63CE6D39785}"/>
              </a:ext>
            </a:extLst>
          </p:cNvPr>
          <p:cNvSpPr txBox="1"/>
          <p:nvPr/>
        </p:nvSpPr>
        <p:spPr>
          <a:xfrm>
            <a:off x="2476304" y="722347"/>
            <a:ext cx="136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Syksyn</a:t>
            </a:r>
          </a:p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liikunnallisten </a:t>
            </a:r>
          </a:p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kerhojen </a:t>
            </a:r>
          </a:p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ideointi yhdessä</a:t>
            </a:r>
          </a:p>
        </p:txBody>
      </p:sp>
      <p:pic>
        <p:nvPicPr>
          <p:cNvPr id="23" name="Picture 2" descr="Info, Tiedot, Palvelu, Tuki, Huutomerkki, Apua">
            <a:hlinkClick r:id="rId5"/>
            <a:extLst>
              <a:ext uri="{FF2B5EF4-FFF2-40B4-BE49-F238E27FC236}">
                <a16:creationId xmlns:a16="http://schemas.microsoft.com/office/drawing/2014/main" id="{8A62D5C9-E507-4F52-B5E9-D2F27E2D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27" y="5694313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926231" y="204207"/>
            <a:ext cx="579740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 Liikkumisvinkit</a:t>
            </a:r>
          </a:p>
          <a:p>
            <a:endParaRPr lang="fi-FI" sz="1000" dirty="0">
              <a:latin typeface="Bahnschrift Light Condensed" panose="020B0502040204020203" pitchFamily="34" charset="0"/>
            </a:endParaRPr>
          </a:p>
          <a:p>
            <a:r>
              <a:rPr lang="fi-FI" sz="1600" dirty="0">
                <a:latin typeface="Bahnschrift Light Condensed" panose="020B0502040204020203" pitchFamily="34" charset="0"/>
              </a:rPr>
              <a:t>Erilaisia liikkujia, erilaisia harrastuksia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Tutustutaan erilaisiin harrastuksiin ja</a:t>
            </a:r>
            <a:r>
              <a:rPr lang="fi-FI" sz="1400" dirty="0">
                <a:latin typeface="Bahnschrift Light Condensed" panose="020B0502040204020203" pitchFamily="34" charset="0"/>
                <a:hlinkClick r:id="rId7" action="ppaction://hlinksldjump"/>
              </a:rPr>
              <a:t> liikkujatyyppeihin</a:t>
            </a:r>
            <a:r>
              <a:rPr lang="fi-FI" sz="1400" dirty="0">
                <a:latin typeface="Bahnschrift Light Condensed" panose="020B0502040204020203" pitchFamily="34" charset="0"/>
              </a:rPr>
              <a:t>. Jutellaan, miksi harrastukset tuottavat iloa ja miksi on tärkeää, että jokainen löytäisi itselleen mieluisan harrastuksen.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Katsotaan </a:t>
            </a:r>
            <a:r>
              <a:rPr lang="fi-FI" sz="1400" dirty="0">
                <a:latin typeface="Bahnschrift Light Condensed" panose="020B0502040204020203" pitchFamily="34" charset="0"/>
                <a:hlinkClick r:id="rId3"/>
              </a:rPr>
              <a:t>Loikka-leijonan ryhtiliike-video </a:t>
            </a:r>
            <a:r>
              <a:rPr lang="fi-FI" sz="1400" dirty="0">
                <a:latin typeface="Bahnschrift Light Condensed" panose="020B0502040204020203" pitchFamily="34" charset="0"/>
              </a:rPr>
              <a:t>ja kirjataan, mitä liikuntaharrastuksia hän kokeilee. Mitä muita liikuntaharrastuksia tiedät, kotona tai harrastuspaikalla?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Pidetään </a:t>
            </a:r>
            <a:r>
              <a:rPr lang="fi-FI" sz="1400" dirty="0" err="1">
                <a:latin typeface="Bahnschrift Light Condensed" panose="020B0502040204020203" pitchFamily="34" charset="0"/>
              </a:rPr>
              <a:t>harrastus”messut</a:t>
            </a:r>
            <a:r>
              <a:rPr lang="fi-FI" sz="1400" dirty="0">
                <a:latin typeface="Bahnschrift Light Condensed" panose="020B0502040204020203" pitchFamily="34" charset="0"/>
              </a:rPr>
              <a:t>”; luokassa omia harrastuksia esitellen tai esim. pitkällä välitunnilla esittelypisteillä koko koulun kesken (lapset JA aikuiset) tai mahdollisuuksien mukaan paikallisten harrastetoimijoiden kanssa yhteistyössä.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Kurkataan Harrastamisen Suomen mallin </a:t>
            </a:r>
            <a:r>
              <a:rPr lang="fi-FI" sz="1400" dirty="0">
                <a:latin typeface="Bahnschrift Light Condensed" panose="020B0502040204020203" pitchFamily="34" charset="0"/>
                <a:hlinkClick r:id="rId8"/>
              </a:rPr>
              <a:t>Harrastusviikon</a:t>
            </a:r>
            <a:r>
              <a:rPr lang="fi-FI" sz="1400" dirty="0">
                <a:latin typeface="Bahnschrift Light Condensed" panose="020B0502040204020203" pitchFamily="34" charset="0"/>
              </a:rPr>
              <a:t> tutustumiskalenteria.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Ideoidaan ja kirjataan toiveita syksyn kerhojen suunnitteluun.</a:t>
            </a:r>
            <a:endParaRPr lang="fi-FI" sz="1600" dirty="0">
              <a:latin typeface="Bahnschrift Light Condensed" panose="020B0502040204020203" pitchFamily="34" charset="0"/>
            </a:endParaRPr>
          </a:p>
          <a:p>
            <a:r>
              <a:rPr lang="fi-FI" sz="1600" dirty="0">
                <a:latin typeface="Bahnschrift Light Condensed" panose="020B0502040204020203" pitchFamily="34" charset="0"/>
              </a:rPr>
              <a:t>Arki liikuttaa huomaamatta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Tarkkaillaan omaa toimintaa ja kirjataan esim. päivän ajan mikä arjen touhu on samalla hyvää arkiliikuntaa; pitkää matalan sykkeen touhua kestävyyden lisäämiseksi,  sykettä nostavaa kunnon kohottamiseksi, lihaksia haastavaa tai hyppyjä/iskuja/pikakäännöksiä sisältävää ja siten luiden vahvistajana toimivaa.</a:t>
            </a:r>
          </a:p>
          <a:p>
            <a:r>
              <a:rPr lang="fi-FI" sz="1600" dirty="0">
                <a:latin typeface="Bahnschrift Light Condensed" panose="020B0502040204020203" pitchFamily="34" charset="0"/>
              </a:rPr>
              <a:t>Pelataan toukokuun </a:t>
            </a:r>
            <a:r>
              <a:rPr lang="fi-FI" sz="1600" dirty="0">
                <a:latin typeface="Bahnschrift Light Condensed" panose="020B0502040204020203" pitchFamily="34" charset="0"/>
                <a:hlinkClick r:id="rId9"/>
              </a:rPr>
              <a:t>liikuntabingoa</a:t>
            </a:r>
            <a:r>
              <a:rPr lang="fi-FI" sz="1600" dirty="0">
                <a:latin typeface="Bahnschrift Light Condensed" panose="020B0502040204020203" pitchFamily="34" charset="0"/>
              </a:rPr>
              <a:t>. 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r>
              <a:rPr lang="fi-FI" sz="1600" dirty="0">
                <a:latin typeface="Bahnschrift Light Condensed" panose="020B0502040204020203" pitchFamily="34" charset="0"/>
              </a:rPr>
              <a:t>        </a:t>
            </a:r>
            <a:r>
              <a:rPr lang="fi-FI" sz="1400" dirty="0">
                <a:latin typeface="Bahnschrift Light Condensed" panose="020B0502040204020203" pitchFamily="34" charset="0"/>
              </a:rPr>
              <a:t>Keksitään itse liikkumisen bingoruudukko lähialueen liikuntamahdollisuuksia 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         hyödyntäen.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endParaRPr lang="fi-FI" sz="1400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Kuva 2">
            <a:hlinkClick r:id="rId10" action="ppaction://hlinksldjump"/>
            <a:extLst>
              <a:ext uri="{FF2B5EF4-FFF2-40B4-BE49-F238E27FC236}">
                <a16:creationId xmlns:a16="http://schemas.microsoft.com/office/drawing/2014/main" id="{DE8B57C2-55DB-4269-8822-888EB8BAD9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65047" y="6213440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7160"/>
            <a:ext cx="4983252" cy="276009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Muistilista </a:t>
            </a:r>
            <a:b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johdolle &amp;</a:t>
            </a:r>
            <a:b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Liikkuva koulu-tiimille</a:t>
            </a:r>
            <a:b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endParaRPr lang="fi-FI" sz="6000" dirty="0">
              <a:solidFill>
                <a:srgbClr val="FFFFFF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670879" y="481760"/>
            <a:ext cx="2186608" cy="2039371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209169"/>
            <a:ext cx="6082110" cy="64548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725618" y="53416"/>
            <a:ext cx="59980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>
              <a:latin typeface="Bahnschrift Light Condensed" panose="020B0502040204020203" pitchFamily="34" charset="0"/>
            </a:endParaRPr>
          </a:p>
          <a:p>
            <a:r>
              <a:rPr lang="fi-FI">
                <a:latin typeface="Bahnschrift Light Condensed" panose="020B0502040204020203" pitchFamily="34" charset="0"/>
              </a:rPr>
              <a:t>         </a:t>
            </a:r>
            <a:r>
              <a:rPr lang="fi-FI" sz="2800">
                <a:latin typeface="Bahnschrift Light Condensed" panose="020B0502040204020203" pitchFamily="34" charset="0"/>
              </a:rPr>
              <a:t>Vuosikellon aiheiden lisäksi </a:t>
            </a:r>
          </a:p>
          <a:p>
            <a:r>
              <a:rPr lang="fi-FI" sz="2800">
                <a:latin typeface="Bahnschrift Light Condensed" panose="020B0502040204020203" pitchFamily="34" charset="0"/>
              </a:rPr>
              <a:t>      liikkumista edistäviä toimia kouluyhteisössä:</a:t>
            </a:r>
          </a:p>
          <a:p>
            <a:endParaRPr lang="fi-FI" sz="100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valinnaisainetarjonnassa liikunta mukana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liikunnallisten kerhojen mahdollistaminen ja vakiinnuttaminen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vähän liikkuville lapsille kohdennettuja toimia </a:t>
            </a:r>
            <a:r>
              <a:rPr lang="fi-FI" sz="1400">
                <a:latin typeface="Bahnschrift Light Condensed" panose="020B0502040204020203" pitchFamily="34" charset="0"/>
              </a:rPr>
              <a:t>(li-tukiopetus, kutsukerho…)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urheilevien lasten koulunkäynnin ja urheilun yhdistämisen tukeminen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ymmärretään erilaisten liikkujien tarpeet ja huolehditaan monipuolisesta liikkumisen mahdollisuuksien tarjoamisesta</a:t>
            </a:r>
            <a:br>
              <a:rPr lang="fi-FI">
                <a:latin typeface="Bahnschrift Light Condensed" panose="020B0502040204020203" pitchFamily="34" charset="0"/>
              </a:rPr>
            </a:br>
            <a:endParaRPr lang="fi-FI" sz="100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liikkumista estävien sääntöjen ja rakenteiden tarkastelu sekä purku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koulun yleisten tilojen muokkaaminen toiminnallisuutta lisääviksi</a:t>
            </a:r>
          </a:p>
          <a:p>
            <a:endParaRPr lang="fi-FI" sz="100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henkilöstön liikunnallisten koulutusten ja tapahtumien järjestäminen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henkilökunnan työhyvinvoinnin tukeminen</a:t>
            </a:r>
          </a:p>
          <a:p>
            <a:endParaRPr lang="fi-FI" sz="100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Bahnschrift Light Condensed" panose="020B0502040204020203" pitchFamily="34" charset="0"/>
              </a:rPr>
              <a:t>yhteistyömahdollisuuksien selvittäminen ja käynnistäminen </a:t>
            </a:r>
            <a:br>
              <a:rPr lang="fi-FI">
                <a:latin typeface="Bahnschrift Light Condensed" panose="020B0502040204020203" pitchFamily="34" charset="0"/>
              </a:rPr>
            </a:br>
            <a:r>
              <a:rPr lang="fi-FI" sz="1400">
                <a:latin typeface="Bahnschrift Light Condensed" panose="020B0502040204020203" pitchFamily="34" charset="0"/>
              </a:rPr>
              <a:t>(huoltajat, terveydenhoitaja, koulut, paikalliset toimijat, kaupungin yhteistyökumppanit)</a:t>
            </a:r>
          </a:p>
          <a:p>
            <a:endParaRPr lang="fi-FI" sz="1600">
              <a:latin typeface="Bahnschrift Ligh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>
              <a:latin typeface="Bahnschrift Light Condensed" panose="020B0502040204020203" pitchFamily="34" charset="0"/>
            </a:endParaRPr>
          </a:p>
          <a:p>
            <a:endParaRPr lang="fi-FI">
              <a:latin typeface="Bahnschrift Light Condensed" panose="020B0502040204020203" pitchFamily="34" charset="0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84091" y="3373595"/>
            <a:ext cx="4553223" cy="174082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>
                <a:latin typeface="Bahnschrift Light Condensed" panose="020B0502040204020203" pitchFamily="34" charset="0"/>
              </a:rPr>
              <a:t>Liikkuva koulun keskeiset teemat: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latin typeface="Bahnschrift Light Condensed" panose="020B0502040204020203" pitchFamily="34" charset="0"/>
              </a:rPr>
              <a:t>oppilaiden osallistaminen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latin typeface="Bahnschrift Light Condensed" panose="020B0502040204020203" pitchFamily="34" charset="0"/>
              </a:rPr>
              <a:t>oppimisen tukeminen toiminnallisilla menetelmillä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latin typeface="Bahnschrift Light Condensed" panose="020B0502040204020203" pitchFamily="34" charset="0"/>
              </a:rPr>
              <a:t>liikkumisen lisääminen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latin typeface="Bahnschrift Light Condensed" panose="020B0502040204020203" pitchFamily="34" charset="0"/>
              </a:rPr>
              <a:t>istumisen vähentäminen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676026" y="301074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>
            <a:off x="7258265" y="5539245"/>
            <a:ext cx="3997012" cy="60847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>
                <a:latin typeface="Bahnschrift Light Condensed" panose="020B0502040204020203" pitchFamily="34" charset="0"/>
              </a:rPr>
              <a:t>Liikkuminen lisää hyvinvointia ja oppimista</a:t>
            </a:r>
            <a:r>
              <a:rPr lang="fi-FI" sz="1600">
                <a:latin typeface="Bahnschrift Light Condensed" panose="020B0502040204020203" pitchFamily="34" charset="0"/>
              </a:rPr>
              <a:t>.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825AF4-1614-4990-85EC-A2489CA2D4E5}"/>
              </a:ext>
            </a:extLst>
          </p:cNvPr>
          <p:cNvSpPr txBox="1"/>
          <p:nvPr/>
        </p:nvSpPr>
        <p:spPr>
          <a:xfrm>
            <a:off x="2681539" y="873101"/>
            <a:ext cx="21866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chemeClr val="bg1"/>
                </a:solidFill>
                <a:latin typeface="Bahnschrift Light Condensed" panose="020B0502040204020203" pitchFamily="34" charset="0"/>
              </a:rPr>
              <a:t>Oppilaiden osallisuus</a:t>
            </a:r>
          </a:p>
          <a:p>
            <a:pPr algn="ctr"/>
            <a:r>
              <a:rPr lang="fi-FI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ideoinnissa,</a:t>
            </a:r>
            <a:b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suunnittelussa, </a:t>
            </a:r>
          </a:p>
          <a:p>
            <a:pPr algn="ctr"/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toteutuksessa ja </a:t>
            </a:r>
            <a:b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arvioinnissa.</a:t>
            </a:r>
          </a:p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Kuva 2">
            <a:hlinkClick r:id="rId3" action="ppaction://hlinksldjump"/>
            <a:extLst>
              <a:ext uri="{FF2B5EF4-FFF2-40B4-BE49-F238E27FC236}">
                <a16:creationId xmlns:a16="http://schemas.microsoft.com/office/drawing/2014/main" id="{622252DB-CBF2-42BC-9BE2-812D98CB0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679" y="6158023"/>
            <a:ext cx="499915" cy="50601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D8793A6-8BDE-464F-83AB-C1ADB0399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299" y="3547428"/>
            <a:ext cx="536345" cy="372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78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7160"/>
            <a:ext cx="4983252" cy="276009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Ideoita </a:t>
            </a:r>
            <a:b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tuleville vuosille</a:t>
            </a:r>
            <a:br>
              <a:rPr lang="fi-FI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endParaRPr lang="fi-FI" sz="6000" dirty="0">
              <a:solidFill>
                <a:srgbClr val="FFFFFF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209169"/>
            <a:ext cx="6082110" cy="651820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850991" y="481760"/>
            <a:ext cx="5688826" cy="630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joka kuukausi koulun yhteinen pieni liikuntajuttu, luokka-asteet vuorotellen vastuussa ideoinnista ja järjestämisestä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infokanavalla tulosruutu-oppilaiden ja aikuisten urheiluosallistumisista/-saavutuksista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liikuntavälinekirppis 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koko koulun yhteiset liikuntapäivät eri vuodenaikoina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sisävälitunneissa trendien hyödyntäminen (</a:t>
            </a:r>
            <a:r>
              <a:rPr lang="fi-FI" sz="1600" dirty="0" err="1"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fi-FI" sz="1600" dirty="0"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-tanssit, harjoitustila ruudulla), teemavälitunnit, pyöräperjantai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yhteinen Liikkumalla hyvinvointia–koontieseinä, johon kirjoitetaan ajatuksia kuukauden aiheesta yhteisöllisyyden lisäämiseksi, ideoiden jakamiseksi sekä liikkumisen tärkeyden esille nostamiseksi. 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r>
              <a:rPr lang="fi-FI" sz="1600" dirty="0">
                <a:latin typeface="Bahnschrift Light Condensed" panose="020B0502040204020203" pitchFamily="34" charset="0"/>
              </a:rPr>
              <a:t>Koonteja voidaan jatkojalostaa tilastoiksi tai vaikkapa kuvatiedotusviesteiksi koteihin.   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r>
              <a:rPr lang="fi-FI" sz="1600" dirty="0">
                <a:latin typeface="Bahnschrift Light Condensed" panose="020B0502040204020203" pitchFamily="34" charset="0"/>
              </a:rPr>
              <a:t>Kuukauden aiheita voivat olla esim. 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r>
              <a:rPr lang="fi-FI" sz="1600" dirty="0">
                <a:latin typeface="Bahnschrift Light Condensed" panose="020B0502040204020203" pitchFamily="34" charset="0"/>
              </a:rPr>
              <a:t>-Näin kuljemme koulumatkamme? (eri tapoja liikkua koulumatka). 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r>
              <a:rPr lang="fi-FI" sz="1600" dirty="0">
                <a:latin typeface="Bahnschrift Light Condensed" panose="020B0502040204020203" pitchFamily="34" charset="0"/>
              </a:rPr>
              <a:t>-Voimme hyvin! Miltä se tuntuu ja miten se näkyy? 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r>
              <a:rPr lang="fi-FI" sz="1600" dirty="0">
                <a:latin typeface="Bahnschrift Light Condensed" panose="020B0502040204020203" pitchFamily="34" charset="0"/>
              </a:rPr>
              <a:t>-Näistä syistä tykkäämme liikkumisesta.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r>
              <a:rPr lang="fi-FI" sz="1600" dirty="0">
                <a:latin typeface="Bahnschrift Light Condensed" panose="020B0502040204020203" pitchFamily="34" charset="0"/>
              </a:rPr>
              <a:t>-Näillä kaikilla tavoilla liikumme koulussa/vapaa-aikana/harrastuksissa.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>
                <a:latin typeface="Bahnschrift Light Condensed" panose="020B0502040204020203" pitchFamily="34" charset="0"/>
                <a:hlinkClick r:id="rId3"/>
              </a:rPr>
              <a:t>Woodgrouse</a:t>
            </a:r>
            <a:r>
              <a:rPr lang="fi-FI" sz="1600" dirty="0">
                <a:latin typeface="Bahnschrift Light Condensed" panose="020B0502040204020203" pitchFamily="34" charset="0"/>
              </a:rPr>
              <a:t> –liikunnallisia tehtäviä sisältävä yhteisöllinen vahvuusmittelö, jonka tarkoituksena on löytää omia ja toisten vahvuuksia sekä hyödyntää niitä yhteiseen hyvään.</a:t>
            </a:r>
            <a:endParaRPr lang="fi-FI" sz="1400" dirty="0">
              <a:latin typeface="Bahnschrift Light Condensed" panose="020B0502040204020203" pitchFamily="34" charset="0"/>
            </a:endParaRP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i-FI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825AF4-1614-4990-85EC-A2489CA2D4E5}"/>
              </a:ext>
            </a:extLst>
          </p:cNvPr>
          <p:cNvSpPr txBox="1"/>
          <p:nvPr/>
        </p:nvSpPr>
        <p:spPr>
          <a:xfrm>
            <a:off x="2827299" y="843619"/>
            <a:ext cx="218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endParaRPr lang="fi-FI" sz="160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669BBF5-878E-41B2-8ACB-5DA97D5D9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817" y="6120304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3969EDB-73AF-4500-9745-D05F06273A8C}"/>
              </a:ext>
            </a:extLst>
          </p:cNvPr>
          <p:cNvSpPr txBox="1"/>
          <p:nvPr/>
        </p:nvSpPr>
        <p:spPr>
          <a:xfrm>
            <a:off x="2132587" y="970092"/>
            <a:ext cx="8129014" cy="49620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Tutkimusten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mukaan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lasten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päivittäisestä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paikallaanolosta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 47% </a:t>
            </a:r>
            <a:r>
              <a:rPr lang="en-US" sz="2000" dirty="0" err="1">
                <a:solidFill>
                  <a:srgbClr val="FFFFFF"/>
                </a:solidFill>
              </a:rPr>
              <a:t>tapahtuu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koulussa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Liikkumattomuus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paikallaanolo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ovat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WHO:n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mukaan</a:t>
            </a:r>
            <a:r>
              <a:rPr lang="en-US" sz="2000" dirty="0">
                <a:solidFill>
                  <a:srgbClr val="FFFFFF"/>
                </a:solidFill>
              </a:rPr>
              <a:t> jo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 </a:t>
            </a:r>
            <a:r>
              <a:rPr lang="en-US" sz="2000" dirty="0" err="1">
                <a:solidFill>
                  <a:srgbClr val="FFFFFF"/>
                </a:solidFill>
              </a:rPr>
              <a:t>neljänneksi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suurin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yksittäinen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ennenaikaisen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kuoleman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riskitekijä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Liikkuminen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lisää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tutkitusti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oppimista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oppimisvalmiuksia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Lisääntynyt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aktiivisuus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koulupäivän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aikana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edistää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myös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työrauhaa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Yhdessä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tekeminen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liikkuminen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lisäävät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yhteisöllisyyttä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viihtyvyyttä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Riittävä </a:t>
            </a:r>
            <a:r>
              <a:rPr lang="en-US" sz="2000" dirty="0" err="1">
                <a:solidFill>
                  <a:srgbClr val="FFFFFF"/>
                </a:solidFill>
              </a:rPr>
              <a:t>liikkuminen</a:t>
            </a:r>
            <a:r>
              <a:rPr lang="en-US" sz="2000" dirty="0">
                <a:solidFill>
                  <a:srgbClr val="FFFFFF"/>
                </a:solidFill>
              </a:rPr>
              <a:t> on </a:t>
            </a:r>
            <a:r>
              <a:rPr lang="en-US" sz="2000" dirty="0" err="1">
                <a:solidFill>
                  <a:srgbClr val="FFFFFF"/>
                </a:solidFill>
              </a:rPr>
              <a:t>yhteydessä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hyvään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uneen</a:t>
            </a:r>
            <a:r>
              <a:rPr lang="en-US" sz="2000" dirty="0">
                <a:solidFill>
                  <a:srgbClr val="FFFFFF"/>
                </a:solidFill>
              </a:rPr>
              <a:t> ja </a:t>
            </a:r>
            <a:r>
              <a:rPr lang="en-US" sz="2000" dirty="0" err="1">
                <a:solidFill>
                  <a:srgbClr val="FFFFFF"/>
                </a:solidFill>
              </a:rPr>
              <a:t>ruokahaluun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 - </a:t>
            </a:r>
            <a:r>
              <a:rPr lang="en-US" sz="2000" dirty="0" err="1">
                <a:solidFill>
                  <a:srgbClr val="FFFFFF"/>
                </a:solidFill>
              </a:rPr>
              <a:t>comboon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joka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vaikuttaa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merkittävästi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ihmisen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kokonaishyvinvointiin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60F6CC2-C0E5-41F6-BEC8-3A973C786BFB}"/>
              </a:ext>
            </a:extLst>
          </p:cNvPr>
          <p:cNvSpPr txBox="1"/>
          <p:nvPr/>
        </p:nvSpPr>
        <p:spPr>
          <a:xfrm>
            <a:off x="561473" y="262206"/>
            <a:ext cx="845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MIKSI LISÄÄ LIIKETTÄ KOULUPÄIVIIN?</a:t>
            </a:r>
          </a:p>
        </p:txBody>
      </p:sp>
      <p:pic>
        <p:nvPicPr>
          <p:cNvPr id="11" name="Kuva 10">
            <a:hlinkClick r:id="rId3" action="ppaction://hlinksldjump"/>
            <a:extLst>
              <a:ext uri="{FF2B5EF4-FFF2-40B4-BE49-F238E27FC236}">
                <a16:creationId xmlns:a16="http://schemas.microsoft.com/office/drawing/2014/main" id="{21E59BD7-C338-4887-8075-9CA8C4754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304" y="6222008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5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B864CB3-365E-4533-97C6-EE933947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5503"/>
            <a:ext cx="11277600" cy="5666993"/>
          </a:xfrm>
          <a:prstGeom prst="rect">
            <a:avLst/>
          </a:prstGeom>
        </p:spPr>
      </p:pic>
      <p:pic>
        <p:nvPicPr>
          <p:cNvPr id="30" name="Picture 2" descr="Info, Tiedot, Palvelu, Tuki, Huutomerkki, Apua">
            <a:hlinkClick r:id="rId3"/>
            <a:extLst>
              <a:ext uri="{FF2B5EF4-FFF2-40B4-BE49-F238E27FC236}">
                <a16:creationId xmlns:a16="http://schemas.microsoft.com/office/drawing/2014/main" id="{5EA76B6C-81F6-4152-B1FB-E803A1E1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864" y="708398"/>
            <a:ext cx="873813" cy="8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>
            <a:hlinkClick r:id="rId5" action="ppaction://hlinksldjump"/>
            <a:extLst>
              <a:ext uri="{FF2B5EF4-FFF2-40B4-BE49-F238E27FC236}">
                <a16:creationId xmlns:a16="http://schemas.microsoft.com/office/drawing/2014/main" id="{7270E5FE-AB5B-4C3F-A424-F97E6589F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4842" y="6099147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A3E57-AF35-41B1-BFC8-2A1D77078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52400"/>
            <a:ext cx="11873921" cy="60241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600" dirty="0">
                <a:latin typeface="Bahnschrift Light Condensed" panose="020B0502040204020203" pitchFamily="34" charset="0"/>
              </a:rPr>
              <a:t>Lähteet</a:t>
            </a:r>
          </a:p>
          <a:p>
            <a:pPr marL="0" indent="0">
              <a:buNone/>
            </a:pPr>
            <a:r>
              <a:rPr lang="fi-FI" sz="1200" dirty="0">
                <a:latin typeface="Bahnschrift Light Condensed" panose="020B0502040204020203" pitchFamily="34" charset="0"/>
              </a:rPr>
              <a:t>Tekniset: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Play-painike - </a:t>
            </a:r>
            <a:r>
              <a:rPr lang="fi-FI" sz="900" dirty="0">
                <a:latin typeface="Bahnschrift Light Condensed" panose="020B0502040204020203" pitchFamily="34" charset="0"/>
                <a:hlinkClick r:id="rId2"/>
              </a:rPr>
              <a:t>https://pixabay.com/fi/vectors/leikki%C3%A4-mene-alkaa-%C3%A4%C3%A4ni-painiketta-145676/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Info-painike - </a:t>
            </a:r>
            <a:r>
              <a:rPr lang="fi-FI" sz="900" dirty="0">
                <a:latin typeface="Bahnschrift Light Condensed" panose="020B0502040204020203" pitchFamily="34" charset="0"/>
                <a:hlinkClick r:id="rId3"/>
              </a:rPr>
              <a:t>https://pixabay.com/fi/vectors/info-tiedot-palvelu-tuki-150500/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Vihreä linkki-painike: </a:t>
            </a:r>
            <a:r>
              <a:rPr lang="fi-FI" sz="900" dirty="0">
                <a:latin typeface="Bahnschrift Light Condensed" panose="020B0502040204020203" pitchFamily="34" charset="0"/>
                <a:hlinkClick r:id="rId4"/>
              </a:rPr>
              <a:t>https://pixabay.com/fi/vectors/ympyr%C3%A4-vihre%C3%A4-painiketta-okei-mene-23965/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Liikkuva koulu-logo: </a:t>
            </a:r>
            <a:r>
              <a:rPr lang="fi-FI" sz="900" dirty="0">
                <a:latin typeface="Bahnschrift Light Condensed" panose="020B0502040204020203" pitchFamily="34" charset="0"/>
                <a:hlinkClick r:id="rId5"/>
              </a:rPr>
              <a:t>https://www.liikkuvakoulu.fi/sites/default/files/liikkuvakoulu_cmyk_1.pdf</a:t>
            </a:r>
            <a:endParaRPr lang="fi-FI" sz="9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fi-FI" sz="1200" dirty="0">
                <a:latin typeface="Bahnschrift Light Condensed" panose="020B0502040204020203" pitchFamily="34" charset="0"/>
              </a:rPr>
              <a:t>Dia 3 - elokuu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tietoruutu - </a:t>
            </a:r>
            <a:r>
              <a:rPr lang="fi-FI" sz="900" dirty="0">
                <a:latin typeface="Bahnschrift Light Condensed" panose="020B0502040204020203" pitchFamily="34" charset="0"/>
                <a:hlinkClick r:id="rId6"/>
              </a:rPr>
              <a:t>https://ukkinstituutti.fi/liikkuminen/liikkumisen-suositukset/lasten-ja-nuorten-liikkumissuositus/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info1, kestävyyskunto - </a:t>
            </a:r>
            <a:r>
              <a:rPr lang="fi-FI" sz="900" dirty="0">
                <a:latin typeface="Bahnschrift Light Condensed" panose="020B0502040204020203" pitchFamily="34" charset="0"/>
                <a:hlinkClick r:id="rId7"/>
              </a:rPr>
              <a:t>https://ukkinstituutti.fi/fyysinen-kunto/kunnon-osa-alueet/kestavyyskunto/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info2, liikkumisen vaikutukset - </a:t>
            </a:r>
            <a:r>
              <a:rPr lang="fi-FI" sz="900" dirty="0">
                <a:latin typeface="Bahnschrift Light Condensed" panose="020B0502040204020203" pitchFamily="34" charset="0"/>
                <a:hlinkClick r:id="rId8"/>
              </a:rPr>
              <a:t>https://ukkinstituutti.fi/liikkuminen/liikkumisen-vaikutukset/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video, lasten ja nuorten kestävyyskunto - </a:t>
            </a:r>
            <a:r>
              <a:rPr lang="fi-FI" sz="900" dirty="0">
                <a:latin typeface="Bahnschrift Light Condensed" panose="020B0502040204020203" pitchFamily="34" charset="0"/>
                <a:hlinkClick r:id="rId9"/>
              </a:rPr>
              <a:t>https://areena.yle.fi/1-50706724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vinkit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polkupyörän kunto - </a:t>
            </a:r>
            <a:r>
              <a:rPr lang="fi-FI" sz="900" dirty="0">
                <a:latin typeface="Bahnschrift Light Condensed" panose="020B0502040204020203" pitchFamily="34" charset="0"/>
                <a:hlinkClick r:id="rId10"/>
              </a:rPr>
              <a:t>https://www.liikenneturva.fi/sites/default/files/materiaalit/Opettajille/Pyoran_kuntokartoituslomake.pdf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pyöräilytaitoja - </a:t>
            </a:r>
            <a:r>
              <a:rPr lang="fi-FI" sz="900" dirty="0">
                <a:latin typeface="Bahnschrift Light Condensed" panose="020B0502040204020203" pitchFamily="34" charset="0"/>
                <a:hlinkClick r:id="rId11"/>
              </a:rPr>
              <a:t>https://fiksustikouluun.fi/wp-content/uploads/2020/07/pyorailymerkki-2014.pdf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pyöräilyleikkejä - </a:t>
            </a:r>
            <a:r>
              <a:rPr lang="fi-FI" sz="900" dirty="0">
                <a:latin typeface="Bahnschrift Light Condensed" panose="020B0502040204020203" pitchFamily="34" charset="0"/>
                <a:hlinkClick r:id="rId12"/>
              </a:rPr>
              <a:t>https://pyoraliitto.fi/wordpress/wp-content/uploads/2017/09/py%C3%B6r%C3%A4ilyleikit_web.pdf</a:t>
            </a:r>
            <a:endParaRPr lang="fi-FI" sz="9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fi-FI" sz="1200" dirty="0">
                <a:latin typeface="Bahnschrift Light Condensed" panose="020B0502040204020203" pitchFamily="34" charset="0"/>
              </a:rPr>
              <a:t>Dia 4 – syyskuu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tietoruutu - </a:t>
            </a:r>
            <a:r>
              <a:rPr lang="fi-FI" sz="900" dirty="0">
                <a:latin typeface="Bahnschrift Light Condensed" panose="020B0502040204020203" pitchFamily="34" charset="0"/>
                <a:hlinkClick r:id="rId6"/>
              </a:rPr>
              <a:t>https://ukkinstituutti.fi/liikkuminen/liikkumisen-suositukset/lasten-ja-nuorten-liikkumissuositus/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info1,  liikkumisen suositukset - </a:t>
            </a:r>
            <a:r>
              <a:rPr lang="fi-FI" sz="900" dirty="0">
                <a:latin typeface="Bahnschrift Light Condensed" panose="020B0502040204020203" pitchFamily="34" charset="0"/>
                <a:hlinkClick r:id="rId6"/>
              </a:rPr>
              <a:t>https://ukkinstituutti.fi/liikkuminen/liikkumisen-suositukset/lasten-ja-nuorten-liikkumissuositus/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video, Välituntitoimintaa Metsokankaan koulussa - </a:t>
            </a:r>
            <a:r>
              <a:rPr lang="fi-FI" sz="900" dirty="0">
                <a:latin typeface="Bahnschrift Light Condensed" panose="020B0502040204020203" pitchFamily="34" charset="0"/>
                <a:hlinkClick r:id="rId13"/>
              </a:rPr>
              <a:t>https://www.youtube.com/watch?v=7ULuP1grBl8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vinkit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Vilskettä välitunnille - </a:t>
            </a:r>
            <a:r>
              <a:rPr lang="fi-FI" sz="900" dirty="0">
                <a:latin typeface="Bahnschrift Light Condensed" panose="020B0502040204020203" pitchFamily="34" charset="0"/>
                <a:hlinkClick r:id="rId14"/>
              </a:rPr>
              <a:t>https://www.ouka.fi/documents/767647/16644505/Liikkuva_koulu_juliste_A2_lowres.pdf/6a012183-3589-47fb-a817-e9345a08408c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Välkkähölkkä - </a:t>
            </a:r>
            <a:r>
              <a:rPr lang="fi-FI" sz="900" dirty="0">
                <a:latin typeface="Bahnschrift Light Condensed" panose="020B0502040204020203" pitchFamily="34" charset="0"/>
                <a:hlinkClick r:id="rId15"/>
              </a:rPr>
              <a:t>https://www.liikkuvakoulu.fi/ideat/valkkaholkka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Liikuttavan hyvä välitunti – </a:t>
            </a:r>
            <a:r>
              <a:rPr lang="fi-FI" sz="900" dirty="0">
                <a:latin typeface="Bahnschrift Light Condensed" panose="020B0502040204020203" pitchFamily="34" charset="0"/>
                <a:hlinkClick r:id="rId16"/>
              </a:rPr>
              <a:t>https://peda.net/jamsa/perusopetus/pp/liikkuva-koulu/liikunnan-opetus/v%C3%A4lituntiliikuntaa/lhvi:file/download/315042858a8f880dff6e8b44aa0a89c4635cb53f/Liikuttavan hyvi%C3%A4  v%C3%A4litunteja -ideaopas.pdf</a:t>
            </a:r>
            <a:endParaRPr lang="fi-FI" sz="9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fi-FI" sz="1200" dirty="0">
                <a:latin typeface="Bahnschrift Light Condensed" panose="020B0502040204020203" pitchFamily="34" charset="0"/>
              </a:rPr>
              <a:t>Dia 5 – lokakuu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tietoruutu - </a:t>
            </a:r>
            <a:r>
              <a:rPr lang="fi-FI" sz="900" dirty="0">
                <a:latin typeface="Bahnschrift Light Condensed" panose="020B0502040204020203" pitchFamily="34" charset="0"/>
                <a:hlinkClick r:id="rId6"/>
              </a:rPr>
              <a:t>https://ukkinstituutti.fi/liikkuminen/liikkumisen-suositukset/lasten-ja-nuorten-liikkumissuositus/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info1, UKK, Paikallaanolon terveyshaitat - </a:t>
            </a:r>
            <a:r>
              <a:rPr lang="fi-FI" sz="900" dirty="0">
                <a:latin typeface="Bahnschrift Light Condensed" panose="020B0502040204020203" pitchFamily="34" charset="0"/>
                <a:hlinkClick r:id="rId17"/>
              </a:rPr>
              <a:t>https://ukkinstituutti.fi/liikkuminen/paikallaanolon-terveyshaitat/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video, TEKO, Istuminen - </a:t>
            </a:r>
            <a:r>
              <a:rPr lang="fi-FI" sz="900" dirty="0">
                <a:latin typeface="Bahnschrift Light Condensed" panose="020B0502040204020203" pitchFamily="34" charset="0"/>
                <a:hlinkClick r:id="rId18"/>
              </a:rPr>
              <a:t>https://www.youtube.com/watch?v=IiuYTPpqVxM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vinkit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vastausasennot ja liikkeet - </a:t>
            </a:r>
            <a:r>
              <a:rPr lang="fi-FI" sz="900" dirty="0">
                <a:latin typeface="Bahnschrift Light Condensed" panose="020B0502040204020203" pitchFamily="34" charset="0"/>
                <a:hlinkClick r:id="rId19"/>
              </a:rPr>
              <a:t>https://www.youtube.com/watch?v=qvG1boJXJAE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taukojumpat –    1 </a:t>
            </a:r>
            <a:r>
              <a:rPr lang="fi-FI" sz="900" dirty="0">
                <a:latin typeface="Bahnschrift Light Condensed" panose="020B0502040204020203" pitchFamily="34" charset="0"/>
                <a:hlinkClick r:id="rId20"/>
              </a:rPr>
              <a:t>https://www.youtube.com/watch?v=3gGpRiV09uU</a:t>
            </a:r>
            <a:r>
              <a:rPr lang="fi-FI" sz="900" dirty="0">
                <a:latin typeface="Bahnschrift Light Condensed" panose="020B0502040204020203" pitchFamily="34" charset="0"/>
              </a:rPr>
              <a:t>	2 </a:t>
            </a:r>
            <a:r>
              <a:rPr lang="fi-FI" sz="900" dirty="0">
                <a:latin typeface="Bahnschrift Light Condensed" panose="020B0502040204020203" pitchFamily="34" charset="0"/>
                <a:hlinkClick r:id="rId21"/>
              </a:rPr>
              <a:t>https://www.youtube.com/watch?v=jCQqTahifjc</a:t>
            </a:r>
            <a:r>
              <a:rPr lang="fi-FI" sz="900" dirty="0">
                <a:latin typeface="Bahnschrift Light Condensed" panose="020B0502040204020203" pitchFamily="34" charset="0"/>
              </a:rPr>
              <a:t>  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                               3</a:t>
            </a:r>
            <a:r>
              <a:rPr lang="fi-FI" sz="900" dirty="0">
                <a:latin typeface="Bahnschrift Light Condensed" panose="020B0502040204020203" pitchFamily="34" charset="0"/>
                <a:hlinkClick r:id="rId22"/>
              </a:rPr>
              <a:t>https://www.youtube.com/watch?v=YZhtsHCooSg</a:t>
            </a:r>
            <a:r>
              <a:rPr lang="fi-FI" sz="900" dirty="0">
                <a:latin typeface="Bahnschrift Light Condensed" panose="020B0502040204020203" pitchFamily="34" charset="0"/>
              </a:rPr>
              <a:t>	4 </a:t>
            </a:r>
            <a:r>
              <a:rPr lang="fi-FI" sz="900" dirty="0">
                <a:latin typeface="Bahnschrift Light Condensed" panose="020B0502040204020203" pitchFamily="34" charset="0"/>
                <a:hlinkClick r:id="rId23"/>
              </a:rPr>
              <a:t>https://www.youtube.com/watch?v=hpLULy-gjyc</a:t>
            </a:r>
            <a:r>
              <a:rPr lang="fi-FI" sz="900" dirty="0">
                <a:latin typeface="Bahnschrift Light Condensed" panose="020B0502040204020203" pitchFamily="34" charset="0"/>
              </a:rPr>
              <a:t>         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                                5 </a:t>
            </a:r>
            <a:r>
              <a:rPr lang="fi-FI" sz="900" dirty="0">
                <a:latin typeface="Bahnschrift Light Condensed" panose="020B0502040204020203" pitchFamily="34" charset="0"/>
                <a:hlinkClick r:id="rId24"/>
              </a:rPr>
              <a:t>https://www.youtube.com/watch?v=FRJ3lclsI1w</a:t>
            </a:r>
            <a:r>
              <a:rPr lang="fi-FI" sz="900" dirty="0">
                <a:latin typeface="Bahnschrift Light Condensed" panose="020B0502040204020203" pitchFamily="34" charset="0"/>
              </a:rPr>
              <a:t>	6 </a:t>
            </a:r>
            <a:r>
              <a:rPr lang="fi-FI" sz="900" dirty="0">
                <a:latin typeface="Bahnschrift Light Condensed" panose="020B0502040204020203" pitchFamily="34" charset="0"/>
                <a:hlinkClick r:id="rId25"/>
              </a:rPr>
              <a:t>https://www.youtube.com/watch?v=VtEcBIn8kRo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aamunavaukset - </a:t>
            </a:r>
            <a:r>
              <a:rPr lang="fi-FI" sz="900" dirty="0">
                <a:latin typeface="Bahnschrift Light Condensed" panose="020B0502040204020203" pitchFamily="34" charset="0"/>
                <a:hlinkClick r:id="rId26"/>
              </a:rPr>
              <a:t>https://www.liikkuvakoulu.fi/sites/default/files/kaikki_mukaan_-_taukojumppaan.pdf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kisailut - </a:t>
            </a:r>
            <a:r>
              <a:rPr lang="fi-FI" sz="900" dirty="0">
                <a:latin typeface="Bahnschrift Light Condensed" panose="020B0502040204020203" pitchFamily="34" charset="0"/>
                <a:hlinkClick r:id="rId27"/>
              </a:rPr>
              <a:t>https://www.youtube.com/watch?v=mAvSq7XLU7o&amp;t=32s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aivojumppaa - </a:t>
            </a:r>
            <a:r>
              <a:rPr lang="fi-FI" sz="900" dirty="0">
                <a:latin typeface="Bahnschrift Light Condensed" panose="020B0502040204020203" pitchFamily="34" charset="0"/>
                <a:hlinkClick r:id="rId28"/>
              </a:rPr>
              <a:t>https://www.youtube.com/watch?v=ZahZi9f-rXk&amp;list=PLDlux754GmPofkKZvrUHy6G5J4J4LxNih&amp;index=1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tasapainoharjoituksia - </a:t>
            </a:r>
            <a:r>
              <a:rPr lang="fi-FI" sz="900" dirty="0">
                <a:latin typeface="Bahnschrift Light Condensed" panose="020B0502040204020203" pitchFamily="34" charset="0"/>
                <a:hlinkClick r:id="rId29"/>
              </a:rPr>
              <a:t>https://www.ouka.fi/documents/767647/16584023/V%C3%A4lipalaksi+motorisia+taitoja+%28003%29.pdf/c72e24de-754f-4087-af94-85a9375f6f70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venyttelyitä - </a:t>
            </a:r>
            <a:r>
              <a:rPr lang="fi-FI" sz="900" dirty="0">
                <a:latin typeface="Bahnschrift Light Condensed" panose="020B0502040204020203" pitchFamily="34" charset="0"/>
                <a:hlinkClick r:id="rId30"/>
              </a:rPr>
              <a:t>https://www.youtube.com/watch?v=wAoSI5Szg50&amp;t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</a:t>
            </a:r>
            <a:r>
              <a:rPr lang="fi-FI" sz="900" dirty="0" err="1">
                <a:latin typeface="Bahnschrift Light Condensed" panose="020B0502040204020203" pitchFamily="34" charset="0"/>
              </a:rPr>
              <a:t>Timetimer</a:t>
            </a:r>
            <a:r>
              <a:rPr lang="fi-FI" sz="900" dirty="0">
                <a:latin typeface="Bahnschrift Light Condensed" panose="020B0502040204020203" pitchFamily="34" charset="0"/>
              </a:rPr>
              <a:t> - </a:t>
            </a:r>
            <a:r>
              <a:rPr lang="fi-FI" sz="900" dirty="0">
                <a:latin typeface="Bahnschrift Light Condensed" panose="020B0502040204020203" pitchFamily="34" charset="0"/>
                <a:hlinkClick r:id="rId31"/>
              </a:rPr>
              <a:t>https://www.online-stopwatch.com/countdown-clock/full-screen/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taukoliikenoppa - </a:t>
            </a:r>
            <a:r>
              <a:rPr lang="fi-FI" sz="900" dirty="0">
                <a:latin typeface="Bahnschrift Light Condensed" panose="020B0502040204020203" pitchFamily="34" charset="0"/>
                <a:hlinkClick r:id="rId32"/>
              </a:rPr>
              <a:t>https://www.littlefamilyfun.com/2011/04/physical-activity-cube.html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Sprintgame-sovellus - </a:t>
            </a:r>
            <a:r>
              <a:rPr lang="fi-FI" sz="900" dirty="0">
                <a:latin typeface="Bahnschrift Light Condensed" panose="020B0502040204020203" pitchFamily="34" charset="0"/>
                <a:hlinkClick r:id="rId33"/>
              </a:rPr>
              <a:t>http://sprintgame.fi/index.php?lang=fi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Taukojumppa-sovellus -</a:t>
            </a:r>
            <a:r>
              <a:rPr lang="fi-FI" sz="900" dirty="0">
                <a:latin typeface="Bahnschrift Light Condensed" panose="020B0502040204020203" pitchFamily="34" charset="0"/>
                <a:hlinkClick r:id="rId34"/>
              </a:rPr>
              <a:t>https://www.gonoodle.com/</a:t>
            </a:r>
            <a:endParaRPr lang="fi-FI" sz="9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fi-FI" sz="700" dirty="0"/>
          </a:p>
          <a:p>
            <a:pPr marL="0" indent="0">
              <a:buNone/>
            </a:pPr>
            <a:endParaRPr lang="fi-FI" sz="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laite, merkki, mittari&#10;&#10;Kuvaus luotu automaattisesti">
            <a:hlinkClick r:id="rId35" action="ppaction://hlinksldjump"/>
            <a:extLst>
              <a:ext uri="{FF2B5EF4-FFF2-40B4-BE49-F238E27FC236}">
                <a16:creationId xmlns:a16="http://schemas.microsoft.com/office/drawing/2014/main" id="{FCBE380D-4E0B-4CCE-A85C-4D7BB1DAA75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512551" y="5670524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57FB81D-5503-4718-993A-FCA98AAE45E8}"/>
              </a:ext>
            </a:extLst>
          </p:cNvPr>
          <p:cNvSpPr txBox="1"/>
          <p:nvPr/>
        </p:nvSpPr>
        <p:spPr>
          <a:xfrm>
            <a:off x="274321" y="222069"/>
            <a:ext cx="11743508" cy="6008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>
                <a:latin typeface="Bahnschrift Light Condensed" panose="020B0502040204020203" pitchFamily="34" charset="0"/>
              </a:rPr>
              <a:t>Dia</a:t>
            </a:r>
            <a:r>
              <a:rPr lang="en-US" sz="1200" dirty="0">
                <a:latin typeface="Bahnschrift Light Condensed" panose="020B0502040204020203" pitchFamily="34" charset="0"/>
              </a:rPr>
              <a:t> 6 – </a:t>
            </a:r>
            <a:r>
              <a:rPr lang="en-US" sz="1200" dirty="0" err="1">
                <a:latin typeface="Bahnschrift Light Condensed" panose="020B0502040204020203" pitchFamily="34" charset="0"/>
              </a:rPr>
              <a:t>marraskuu</a:t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900" dirty="0" err="1">
                <a:latin typeface="Bahnschrift Light Condensed" panose="020B0502040204020203" pitchFamily="34" charset="0"/>
              </a:rPr>
              <a:t>tietoruutu</a:t>
            </a:r>
            <a:r>
              <a:rPr lang="en-US" sz="900" dirty="0">
                <a:latin typeface="Bahnschrift Light Condensed" panose="020B0502040204020203" pitchFamily="34" charset="0"/>
              </a:rPr>
              <a:t> – </a:t>
            </a:r>
            <a:r>
              <a:rPr lang="en-US" sz="900" dirty="0">
                <a:latin typeface="Bahnschrift Light Condensed" panose="020B0502040204020203" pitchFamily="34" charset="0"/>
                <a:hlinkClick r:id="rId2"/>
              </a:rPr>
              <a:t>https://ukkinstituutti.fi/liikkuminen/liikkumisen-suositukset/lasten-ja-nuorten-liikkumissuositus/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video 1,  </a:t>
            </a:r>
            <a:r>
              <a:rPr lang="en-US" sz="900" dirty="0" err="1">
                <a:latin typeface="Bahnschrift Light Condensed" panose="020B0502040204020203" pitchFamily="34" charset="0"/>
              </a:rPr>
              <a:t>Metsokankaan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koulun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aktiivinen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koulupäivä</a:t>
            </a:r>
            <a:r>
              <a:rPr lang="en-US" sz="900" dirty="0">
                <a:latin typeface="Bahnschrift Light Condensed" panose="020B0502040204020203" pitchFamily="34" charset="0"/>
              </a:rPr>
              <a:t> – </a:t>
            </a:r>
            <a:r>
              <a:rPr lang="en-US" sz="900" dirty="0">
                <a:latin typeface="Bahnschrift Light Condensed" panose="020B0502040204020203" pitchFamily="34" charset="0"/>
                <a:hlinkClick r:id="rId3"/>
              </a:rPr>
              <a:t>https://www.youtube.com/watch?v=hr4L89E7XWA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video 2,  </a:t>
            </a:r>
            <a:r>
              <a:rPr lang="en-US" sz="900" dirty="0" err="1">
                <a:latin typeface="Bahnschrift Light Condensed" panose="020B0502040204020203" pitchFamily="34" charset="0"/>
              </a:rPr>
              <a:t>Liikettä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oppitunneille</a:t>
            </a:r>
            <a:r>
              <a:rPr lang="en-US" sz="900" dirty="0">
                <a:latin typeface="Bahnschrift Light Condensed" panose="020B0502040204020203" pitchFamily="34" charset="0"/>
              </a:rPr>
              <a:t> – </a:t>
            </a:r>
            <a:r>
              <a:rPr lang="en-US" sz="900" dirty="0">
                <a:latin typeface="Bahnschrift Light Condensed" panose="020B0502040204020203" pitchFamily="34" charset="0"/>
                <a:hlinkClick r:id="rId4"/>
              </a:rPr>
              <a:t>https://www.youtube.com/watch?v=fAGPASRTWNU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video 3, TEKO, Uni ja </a:t>
            </a:r>
            <a:r>
              <a:rPr lang="en-US" sz="900" dirty="0" err="1">
                <a:latin typeface="Bahnschrift Light Condensed" panose="020B0502040204020203" pitchFamily="34" charset="0"/>
              </a:rPr>
              <a:t>lepo</a:t>
            </a:r>
            <a:r>
              <a:rPr lang="en-US" sz="900" dirty="0">
                <a:latin typeface="Bahnschrift Light Condensed" panose="020B0502040204020203" pitchFamily="34" charset="0"/>
              </a:rPr>
              <a:t>  -  </a:t>
            </a:r>
            <a:r>
              <a:rPr lang="en-US" sz="900" dirty="0">
                <a:latin typeface="Bahnschrift Light Condensed" panose="020B0502040204020203" pitchFamily="34" charset="0"/>
                <a:hlinkClick r:id="rId5"/>
              </a:rPr>
              <a:t>https://www.youtube.com/watch?v=UYl5hNw4GCk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Info 1, </a:t>
            </a:r>
            <a:r>
              <a:rPr lang="en-US" sz="900" dirty="0" err="1">
                <a:latin typeface="Bahnschrift Light Condensed" panose="020B0502040204020203" pitchFamily="34" charset="0"/>
              </a:rPr>
              <a:t>Aivoliitto</a:t>
            </a:r>
            <a:r>
              <a:rPr lang="en-US" sz="900" dirty="0">
                <a:latin typeface="Bahnschrift Light Condensed" panose="020B0502040204020203" pitchFamily="34" charset="0"/>
              </a:rPr>
              <a:t>, Uni </a:t>
            </a:r>
            <a:r>
              <a:rPr lang="en-US" sz="900" dirty="0" err="1">
                <a:latin typeface="Bahnschrift Light Condensed" panose="020B0502040204020203" pitchFamily="34" charset="0"/>
              </a:rPr>
              <a:t>auttaa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oppimaan</a:t>
            </a:r>
            <a:r>
              <a:rPr lang="en-US" sz="900" dirty="0">
                <a:latin typeface="Bahnschrift Light Condensed" panose="020B0502040204020203" pitchFamily="34" charset="0"/>
              </a:rPr>
              <a:t>  - </a:t>
            </a:r>
            <a:r>
              <a:rPr lang="en-US" sz="900" dirty="0">
                <a:latin typeface="Bahnschrift Light Condensed" panose="020B0502040204020203" pitchFamily="34" charset="0"/>
                <a:hlinkClick r:id="rId6"/>
              </a:rPr>
              <a:t>https://www.aivoliitto.fi/verraton/artikkelit/uni-auttaa-oppimaan/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info 2, UKK, </a:t>
            </a:r>
            <a:r>
              <a:rPr lang="en-US" sz="900" dirty="0" err="1">
                <a:latin typeface="Bahnschrift Light Condensed" panose="020B0502040204020203" pitchFamily="34" charset="0"/>
              </a:rPr>
              <a:t>Liikunta</a:t>
            </a:r>
            <a:r>
              <a:rPr lang="en-US" sz="900" dirty="0">
                <a:latin typeface="Bahnschrift Light Condensed" panose="020B0502040204020203" pitchFamily="34" charset="0"/>
              </a:rPr>
              <a:t> ja </a:t>
            </a:r>
            <a:r>
              <a:rPr lang="en-US" sz="900" dirty="0" err="1">
                <a:latin typeface="Bahnschrift Light Condensed" panose="020B0502040204020203" pitchFamily="34" charset="0"/>
              </a:rPr>
              <a:t>uni</a:t>
            </a:r>
            <a:r>
              <a:rPr lang="en-US" sz="900" dirty="0">
                <a:latin typeface="Bahnschrift Light Condensed" panose="020B0502040204020203" pitchFamily="34" charset="0"/>
              </a:rPr>
              <a:t>  -  </a:t>
            </a:r>
            <a:r>
              <a:rPr lang="en-US" sz="900" dirty="0">
                <a:latin typeface="Bahnschrift Light Condensed" panose="020B0502040204020203" pitchFamily="34" charset="0"/>
                <a:hlinkClick r:id="rId7"/>
              </a:rPr>
              <a:t>https://ukkinstituutti.fi/liike-laakkeena/liikunta-ja-uni/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 err="1">
                <a:latin typeface="Bahnschrift Light Condensed" panose="020B0502040204020203" pitchFamily="34" charset="0"/>
              </a:rPr>
              <a:t>vinkit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päivän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sana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liikuttaa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8"/>
              </a:rPr>
              <a:t>https://peda.net/jamsa/perusopetus/pp/liikkuva-koulu/to/mti/mtmltnut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vinkkejä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luokkaan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9"/>
              </a:rPr>
              <a:t>https://peda.net/jamsa/perusopetus/pp/liikkuva-koulu/to/luokassa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vinkkejä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luokan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ulkopuolelle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0"/>
              </a:rPr>
              <a:t>https://peda.net/jamsa/perusopetus/pp/liikkuva-koulu/to/luokan-ulkopuolella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Toiminnallisia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tehtäviä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alakouluun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1"/>
              </a:rPr>
              <a:t>https://www.tervekoululainen.fi/wp-content/uploads/sites/2/2017/08/TEKO-istuminen-toiminnallisia-tehtavia.pdf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Toiminnallistamisvinkkejä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kaikkiin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oppiaineisiin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2"/>
              </a:rPr>
              <a:t>https://www.liikkuvakoulu.fi/sites/default/files/liikkuva_koulu_toiminnallinen_opetus_yleiset.pdf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lukuja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liikkuen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3"/>
              </a:rPr>
              <a:t>https://lukujaliikkuen.fi/alkuopetus-lukuja-matikka/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liikkuva</a:t>
            </a:r>
            <a:r>
              <a:rPr lang="en-US" sz="900" dirty="0">
                <a:latin typeface="Bahnschrift Light Condensed" panose="020B0502040204020203" pitchFamily="34" charset="0"/>
              </a:rPr>
              <a:t> Alias - </a:t>
            </a:r>
            <a:r>
              <a:rPr lang="en-US" sz="900" dirty="0">
                <a:latin typeface="Bahnschrift Light Condensed" panose="020B0502040204020203" pitchFamily="34" charset="0"/>
                <a:hlinkClick r:id="rId14"/>
              </a:rPr>
              <a:t>https://www.youtube.com/watch?v=CVDe_9aCLrM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PäässälaskuTwister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5"/>
              </a:rPr>
              <a:t>https://www.youtube.com/watch?v=m3-wz6cyVNg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Toiminnallisen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oppimisen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verkkokoulu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6"/>
              </a:rPr>
              <a:t>https://www.facebook.com/pages/category/Product-Service/Toiminnallisen-oppimisen-verkkokoulu-431689450744606/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Helppoja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tapoja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lisätä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liikuntaa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oppitunneille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7"/>
              </a:rPr>
              <a:t>https://www.liikkuvakoulu.fi/tarinat/helppoja-tapoja-lis%C3%A4t%C3%A4-liikuntaa-oppitunnille</a:t>
            </a:r>
            <a:endParaRPr lang="en-US" sz="900" dirty="0">
              <a:latin typeface="Bahnschrift Light Condensed" panose="020B05020402040202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700" dirty="0">
              <a:latin typeface="Bahnschrift Light Condensed" panose="020B05020402040202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>
                <a:latin typeface="Bahnschrift Light Condensed" panose="020B0502040204020203" pitchFamily="34" charset="0"/>
              </a:rPr>
              <a:t>Dia</a:t>
            </a:r>
            <a:r>
              <a:rPr lang="en-US" sz="1200" dirty="0">
                <a:latin typeface="Bahnschrift Light Condensed" panose="020B0502040204020203" pitchFamily="34" charset="0"/>
              </a:rPr>
              <a:t> 7 – </a:t>
            </a:r>
            <a:r>
              <a:rPr lang="en-US" sz="1200" dirty="0" err="1">
                <a:latin typeface="Bahnschrift Light Condensed" panose="020B0502040204020203" pitchFamily="34" charset="0"/>
              </a:rPr>
              <a:t>joulukuu</a:t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Info 1,, </a:t>
            </a:r>
            <a:r>
              <a:rPr lang="en-US" sz="900" dirty="0" err="1">
                <a:latin typeface="Bahnschrift Light Condensed" panose="020B0502040204020203" pitchFamily="34" charset="0"/>
              </a:rPr>
              <a:t>Liikkuva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koulu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opas</a:t>
            </a:r>
            <a:r>
              <a:rPr lang="en-US" sz="900" dirty="0">
                <a:latin typeface="Bahnschrift Light Condensed" panose="020B0502040204020203" pitchFamily="34" charset="0"/>
              </a:rPr>
              <a:t>, s.16 </a:t>
            </a:r>
            <a:r>
              <a:rPr lang="en-US" sz="900" dirty="0" err="1">
                <a:latin typeface="Bahnschrift Light Condensed" panose="020B0502040204020203" pitchFamily="34" charset="0"/>
              </a:rPr>
              <a:t>Oppilaiden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rooli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aktiivisemman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koulupäivän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toteutuksessa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fi-FI" sz="900" dirty="0">
                <a:hlinkClick r:id="rId18"/>
              </a:rPr>
              <a:t>C:\Users\OMISTAJA\Downloads\liikkuva_koulu_opas_web_0.pdf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info 2, </a:t>
            </a:r>
            <a:r>
              <a:rPr lang="en-US" sz="900" dirty="0" err="1">
                <a:latin typeface="Bahnschrift Light Condensed" panose="020B0502040204020203" pitchFamily="34" charset="0"/>
              </a:rPr>
              <a:t>Lastenoikeudet</a:t>
            </a:r>
            <a:r>
              <a:rPr lang="en-US" sz="900" dirty="0">
                <a:latin typeface="Bahnschrift Light Condensed" panose="020B0502040204020203" pitchFamily="34" charset="0"/>
              </a:rPr>
              <a:t>, </a:t>
            </a:r>
            <a:r>
              <a:rPr lang="en-US" sz="900" dirty="0" err="1">
                <a:latin typeface="Bahnschrift Light Condensed" panose="020B0502040204020203" pitchFamily="34" charset="0"/>
              </a:rPr>
              <a:t>Lapsen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osallisuus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koulussa</a:t>
            </a:r>
            <a:r>
              <a:rPr lang="en-US" sz="900" dirty="0">
                <a:latin typeface="Bahnschrift Light Condensed" panose="020B0502040204020203" pitchFamily="34" charset="0"/>
              </a:rPr>
              <a:t>,  - https://www.lapsenoikeudet.fi/blogi/lapsen-osallisuus-koulussa/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 err="1">
                <a:latin typeface="Bahnschrift Light Condensed" panose="020B0502040204020203" pitchFamily="34" charset="0"/>
              </a:rPr>
              <a:t>vinkit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reaktiokisailu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19"/>
              </a:rPr>
              <a:t>https://www.youtube.com/watch?v=AN_iiCXnIX0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kävelyvälkkä</a:t>
            </a:r>
            <a:r>
              <a:rPr lang="en-US" sz="900" dirty="0">
                <a:latin typeface="Bahnschrift Light Condensed" panose="020B0502040204020203" pitchFamily="34" charset="0"/>
              </a:rPr>
              <a:t> ja </a:t>
            </a:r>
            <a:r>
              <a:rPr lang="en-US" sz="900" dirty="0" err="1">
                <a:latin typeface="Bahnschrift Light Condensed" panose="020B0502040204020203" pitchFamily="34" charset="0"/>
              </a:rPr>
              <a:t>käytävillä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kävelyn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teemapäivä</a:t>
            </a:r>
            <a:r>
              <a:rPr lang="en-US" sz="900" dirty="0">
                <a:latin typeface="Bahnschrift Light Condensed" panose="020B0502040204020203" pitchFamily="34" charset="0"/>
              </a:rPr>
              <a:t>- </a:t>
            </a:r>
            <a:r>
              <a:rPr lang="en-US" sz="900" dirty="0">
                <a:latin typeface="Bahnschrift Light Condensed" panose="020B0502040204020203" pitchFamily="34" charset="0"/>
                <a:hlinkClick r:id="rId20"/>
              </a:rPr>
              <a:t>https://peda.net/jamsa/perusopetus/pp/liikkuva-koulu/liikunnan-   </a:t>
            </a:r>
            <a:r>
              <a:rPr lang="en-US" sz="900" dirty="0" err="1">
                <a:latin typeface="Bahnschrift Light Condensed" panose="020B0502040204020203" pitchFamily="34" charset="0"/>
                <a:hlinkClick r:id="rId20"/>
              </a:rPr>
              <a:t>opetus</a:t>
            </a:r>
            <a:r>
              <a:rPr lang="en-US" sz="900" dirty="0">
                <a:latin typeface="Bahnschrift Light Condensed" panose="020B0502040204020203" pitchFamily="34" charset="0"/>
                <a:hlinkClick r:id="rId20"/>
              </a:rPr>
              <a:t>/v%C3%A4lituntiliikuntaa/</a:t>
            </a:r>
            <a:r>
              <a:rPr lang="en-US" sz="900" dirty="0" err="1">
                <a:latin typeface="Bahnschrift Light Condensed" panose="020B0502040204020203" pitchFamily="34" charset="0"/>
                <a:hlinkClick r:id="rId20"/>
              </a:rPr>
              <a:t>lhvi:file</a:t>
            </a:r>
            <a:r>
              <a:rPr lang="en-US" sz="900" dirty="0">
                <a:latin typeface="Bahnschrift Light Condensed" panose="020B0502040204020203" pitchFamily="34" charset="0"/>
                <a:hlinkClick r:id="rId20"/>
              </a:rPr>
              <a:t>/download/315042858a8f880dff6e8b44aa0a89c4635cb53f/Liikuttavan%20hyvi%C3%A4%20v%C3%A4litunteja%20-ideaopas.pdf</a:t>
            </a: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200" dirty="0">
              <a:latin typeface="Bahnschrift Light Condensed" panose="020B05020402040202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>
                <a:latin typeface="Bahnschrift Light Condensed" panose="020B0502040204020203" pitchFamily="34" charset="0"/>
              </a:rPr>
              <a:t>Dia</a:t>
            </a:r>
            <a:r>
              <a:rPr lang="en-US" sz="1200" dirty="0">
                <a:latin typeface="Bahnschrift Light Condensed" panose="020B0502040204020203" pitchFamily="34" charset="0"/>
              </a:rPr>
              <a:t> 8 – </a:t>
            </a:r>
            <a:r>
              <a:rPr lang="en-US" sz="1200" dirty="0" err="1">
                <a:latin typeface="Bahnschrift Light Condensed" panose="020B0502040204020203" pitchFamily="34" charset="0"/>
              </a:rPr>
              <a:t>tammikuu</a:t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900" dirty="0" err="1">
                <a:latin typeface="Bahnschrift Light Condensed" panose="020B0502040204020203" pitchFamily="34" charset="0"/>
              </a:rPr>
              <a:t>tietoruutu</a:t>
            </a:r>
            <a:r>
              <a:rPr lang="en-US" sz="900" dirty="0">
                <a:latin typeface="Bahnschrift Light Condensed" panose="020B0502040204020203" pitchFamily="34" charset="0"/>
              </a:rPr>
              <a:t> – </a:t>
            </a:r>
            <a:r>
              <a:rPr lang="en-US" sz="900" dirty="0">
                <a:latin typeface="Bahnschrift Light Condensed" panose="020B0502040204020203" pitchFamily="34" charset="0"/>
                <a:hlinkClick r:id="rId2"/>
              </a:rPr>
              <a:t>https://ukkinstituutti.fi/liikkuminen/liikkumisen-suositukset/lasten-ja-nuorten-liikkumissuositus/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video, UKK, </a:t>
            </a:r>
            <a:r>
              <a:rPr lang="en-US" sz="900" dirty="0" err="1">
                <a:latin typeface="Bahnschrift Light Condensed" panose="020B0502040204020203" pitchFamily="34" charset="0"/>
              </a:rPr>
              <a:t>Luuston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kunto</a:t>
            </a:r>
            <a:r>
              <a:rPr lang="en-US" sz="900" dirty="0">
                <a:latin typeface="Bahnschrift Light Condensed" panose="020B0502040204020203" pitchFamily="34" charset="0"/>
              </a:rPr>
              <a:t> ja </a:t>
            </a:r>
            <a:r>
              <a:rPr lang="en-US" sz="900" dirty="0" err="1">
                <a:latin typeface="Bahnschrift Light Condensed" panose="020B0502040204020203" pitchFamily="34" charset="0"/>
              </a:rPr>
              <a:t>luuliikunta</a:t>
            </a:r>
            <a:r>
              <a:rPr lang="en-US" sz="900" dirty="0">
                <a:latin typeface="Bahnschrift Light Condensed" panose="020B0502040204020203" pitchFamily="34" charset="0"/>
              </a:rPr>
              <a:t> – </a:t>
            </a:r>
            <a:r>
              <a:rPr lang="en-US" sz="900" dirty="0">
                <a:latin typeface="Bahnschrift Light Condensed" panose="020B0502040204020203" pitchFamily="34" charset="0"/>
                <a:hlinkClick r:id="rId21"/>
              </a:rPr>
              <a:t>https://www.youtube.com/watch?v=VgzXTBW7-H0&amp;t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info, UKK, </a:t>
            </a:r>
            <a:r>
              <a:rPr lang="en-US" sz="900" dirty="0" err="1">
                <a:latin typeface="Bahnschrift Light Condensed" panose="020B0502040204020203" pitchFamily="34" charset="0"/>
              </a:rPr>
              <a:t>Luuston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lujuus</a:t>
            </a:r>
            <a:r>
              <a:rPr lang="en-US" sz="900" dirty="0">
                <a:latin typeface="Bahnschrift Light Condensed" panose="020B0502040204020203" pitchFamily="34" charset="0"/>
              </a:rPr>
              <a:t> – </a:t>
            </a:r>
            <a:r>
              <a:rPr lang="en-US" sz="900" dirty="0">
                <a:latin typeface="Bahnschrift Light Condensed" panose="020B0502040204020203" pitchFamily="34" charset="0"/>
                <a:hlinkClick r:id="rId22"/>
              </a:rPr>
              <a:t>https://ukkinstituutti.fi/fyysinen-kunto/kunnon-osa-alueet/luuston-lujuus/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 err="1">
                <a:latin typeface="Bahnschrift Light Condensed" panose="020B0502040204020203" pitchFamily="34" charset="0"/>
              </a:rPr>
              <a:t>linkit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taukotuokiot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hyppynarulla</a:t>
            </a:r>
            <a:r>
              <a:rPr lang="en-US" sz="900" dirty="0">
                <a:latin typeface="Bahnschrift Light Condensed" panose="020B0502040204020203" pitchFamily="34" charset="0"/>
              </a:rPr>
              <a:t> 1 </a:t>
            </a:r>
            <a:r>
              <a:rPr lang="en-US" sz="900" dirty="0">
                <a:latin typeface="Bahnschrift Light Condensed" panose="020B0502040204020203" pitchFamily="34" charset="0"/>
                <a:hlinkClick r:id="rId23"/>
              </a:rPr>
              <a:t>https://www.youtube.com/watch?v=ZLDGcHFmdos</a:t>
            </a:r>
            <a:r>
              <a:rPr lang="en-US" sz="900" dirty="0">
                <a:latin typeface="Bahnschrift Light Condensed" panose="020B0502040204020203" pitchFamily="34" charset="0"/>
              </a:rPr>
              <a:t> 	2 </a:t>
            </a:r>
            <a:r>
              <a:rPr lang="en-US" sz="900" dirty="0">
                <a:latin typeface="Bahnschrift Light Condensed" panose="020B0502040204020203" pitchFamily="34" charset="0"/>
                <a:hlinkClick r:id="rId24"/>
              </a:rPr>
              <a:t>https://www.voimistelu.fi/Portals/0/Lapset/Rope/Rope Skipping.pdf</a:t>
            </a:r>
            <a:r>
              <a:rPr lang="en-US" sz="900" dirty="0">
                <a:latin typeface="Bahnschrift Light Condensed" panose="020B0502040204020203" pitchFamily="34" charset="0"/>
              </a:rPr>
              <a:t> 	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	                3 </a:t>
            </a:r>
            <a:r>
              <a:rPr lang="en-US" sz="900" dirty="0">
                <a:latin typeface="Bahnschrift Light Condensed" panose="020B0502040204020203" pitchFamily="34" charset="0"/>
                <a:hlinkClick r:id="rId25"/>
              </a:rPr>
              <a:t>https://drive.google.com/file/d/1dPK2LAYFxBK8JEdFotQ- zk4WEO5dvUqZ/view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taukoliikenoppa</a:t>
            </a:r>
            <a:r>
              <a:rPr lang="en-US" sz="900" dirty="0">
                <a:latin typeface="Bahnschrift Light Condensed" panose="020B0502040204020203" pitchFamily="34" charset="0"/>
              </a:rPr>
              <a:t> - </a:t>
            </a:r>
            <a:r>
              <a:rPr lang="en-US" sz="900" dirty="0">
                <a:latin typeface="Bahnschrift Light Condensed" panose="020B0502040204020203" pitchFamily="34" charset="0"/>
                <a:hlinkClick r:id="rId26"/>
              </a:rPr>
              <a:t>https://www.littlefamilyfun.com/2011/04/physical-activity-cube.html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</a:t>
            </a:r>
            <a:r>
              <a:rPr lang="en-US" sz="900" dirty="0" err="1">
                <a:latin typeface="Bahnschrift Light Condensed" panose="020B0502040204020203" pitchFamily="34" charset="0"/>
              </a:rPr>
              <a:t>lihaskuntoliikkeet</a:t>
            </a:r>
            <a:r>
              <a:rPr lang="en-US" sz="900" dirty="0">
                <a:latin typeface="Bahnschrift Light Condensed" panose="020B0502040204020203" pitchFamily="34" charset="0"/>
              </a:rPr>
              <a:t> 1 </a:t>
            </a:r>
            <a:r>
              <a:rPr lang="en-US" sz="900" dirty="0">
                <a:latin typeface="Bahnschrift Light Condensed" panose="020B0502040204020203" pitchFamily="34" charset="0"/>
                <a:hlinkClick r:id="rId27"/>
              </a:rPr>
              <a:t>https://www.tervekoululainen.fi/wp-content/uploads/sites/2/2017/10/lihasvoimaomankehonpainolla.pdf</a:t>
            </a:r>
            <a:r>
              <a:rPr lang="en-US" sz="900" dirty="0">
                <a:latin typeface="Bahnschrift Light Condensed" panose="020B0502040204020203" pitchFamily="34" charset="0"/>
              </a:rPr>
              <a:t>	2 </a:t>
            </a:r>
            <a:r>
              <a:rPr lang="en-US" sz="900" dirty="0">
                <a:latin typeface="Bahnschrift Light Condensed" panose="020B0502040204020203" pitchFamily="34" charset="0"/>
                <a:hlinkClick r:id="rId28"/>
              </a:rPr>
              <a:t>https://www.youtube.com/watch?v=aK_iEEpXVjQ</a:t>
            </a:r>
            <a:r>
              <a:rPr lang="en-US" sz="900" dirty="0">
                <a:latin typeface="Bahnschrift Light Condensed" panose="020B0502040204020203" pitchFamily="34" charset="0"/>
              </a:rPr>
              <a:t>	</a:t>
            </a:r>
            <a:br>
              <a:rPr lang="en-US" sz="9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   	3 </a:t>
            </a:r>
            <a:r>
              <a:rPr lang="en-US" sz="900" dirty="0">
                <a:latin typeface="Bahnschrift Light Condensed" panose="020B0502040204020203" pitchFamily="34" charset="0"/>
                <a:hlinkClick r:id="rId29"/>
              </a:rPr>
              <a:t>https://www.youtube.com/watch?v=YZhtsHCooSg&amp;t</a:t>
            </a:r>
            <a:endParaRPr lang="en-US" sz="900" dirty="0">
              <a:latin typeface="Bahnschrift Light Condensed" panose="020B05020402040202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>
                <a:latin typeface="Bahnschrift Light Condensed" panose="020B0502040204020203" pitchFamily="34" charset="0"/>
              </a:rPr>
              <a:t>Dia</a:t>
            </a:r>
            <a:r>
              <a:rPr lang="en-US" sz="1200" dirty="0">
                <a:latin typeface="Bahnschrift Light Condensed" panose="020B0502040204020203" pitchFamily="34" charset="0"/>
              </a:rPr>
              <a:t> 9 – </a:t>
            </a:r>
            <a:r>
              <a:rPr lang="en-US" sz="1200" dirty="0" err="1">
                <a:latin typeface="Bahnschrift Light Condensed" panose="020B0502040204020203" pitchFamily="34" charset="0"/>
              </a:rPr>
              <a:t>helmikuu</a:t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900" dirty="0">
                <a:latin typeface="Bahnschrift Light Condensed" panose="020B0502040204020203" pitchFamily="34" charset="0"/>
              </a:rPr>
              <a:t>Info, TEKO, </a:t>
            </a:r>
            <a:r>
              <a:rPr lang="en-US" sz="900" dirty="0" err="1">
                <a:latin typeface="Bahnschrift Light Condensed" panose="020B0502040204020203" pitchFamily="34" charset="0"/>
              </a:rPr>
              <a:t>Elämäniloa</a:t>
            </a:r>
            <a:r>
              <a:rPr lang="en-US" sz="900" dirty="0">
                <a:latin typeface="Bahnschrift Light Condensed" panose="020B0502040204020203" pitchFamily="34" charset="0"/>
              </a:rPr>
              <a:t> </a:t>
            </a:r>
            <a:r>
              <a:rPr lang="en-US" sz="900" dirty="0" err="1">
                <a:latin typeface="Bahnschrift Light Condensed" panose="020B0502040204020203" pitchFamily="34" charset="0"/>
              </a:rPr>
              <a:t>liikunnasta</a:t>
            </a:r>
            <a:r>
              <a:rPr lang="en-US" sz="900" dirty="0">
                <a:latin typeface="Bahnschrift Light Condensed" panose="020B0502040204020203" pitchFamily="34" charset="0"/>
              </a:rPr>
              <a:t>  - </a:t>
            </a:r>
            <a:r>
              <a:rPr lang="fi-FI" sz="900" dirty="0">
                <a:latin typeface="Bahnschrift Light Condensed" panose="020B0502040204020203" pitchFamily="34" charset="0"/>
                <a:hlinkClick r:id="rId30"/>
              </a:rPr>
              <a:t>https://www.tervekoululainen.fi/ylakoulu/ilmapiiri-ja-pelisaannot/elamaniloa-liikunnasta/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vinkit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900" dirty="0">
                <a:latin typeface="Bahnschrift Light Condensed" panose="020B0502040204020203" pitchFamily="34" charset="0"/>
              </a:rPr>
              <a:t>   </a:t>
            </a:r>
            <a:r>
              <a:rPr lang="fi-FI" sz="900" dirty="0" err="1">
                <a:latin typeface="Bahnschrift Light Condensed" panose="020B0502040204020203" pitchFamily="34" charset="0"/>
              </a:rPr>
              <a:t>Canva</a:t>
            </a:r>
            <a:r>
              <a:rPr lang="fi-FI" sz="900" dirty="0">
                <a:latin typeface="Bahnschrift Light Condensed" panose="020B0502040204020203" pitchFamily="34" charset="0"/>
              </a:rPr>
              <a:t> - </a:t>
            </a:r>
            <a:r>
              <a:rPr lang="fi-FI" sz="900" dirty="0">
                <a:latin typeface="Bahnschrift Light Condensed" panose="020B0502040204020203" pitchFamily="34" charset="0"/>
                <a:hlinkClick r:id="rId31"/>
              </a:rPr>
              <a:t>https://www.canva.com/q/pro/?v=2&amp;utm_source=google_sem&amp;utm_medium=cpc&amp;utm_campaign=REV_FI_EN_CanvaPro_Branded_Tier1_Core_EM&amp;utm_term=REV_FI_EN_CanvaPro_Branded_Tier1_Canva_EM&amp;gclid=Cj0KCQjwyZmEBhCpARIsALIzmnJ6LovMVXV4UPpfJ7W0GaSPhPi_x9o-t4ROzbPPwNkCXIi4ZyEsiIQaAtVrEALw_wcB&amp;gclsrc=aw.ds</a:t>
            </a:r>
            <a:endParaRPr lang="en-US" sz="900" dirty="0">
              <a:latin typeface="Bahnschrift Light Condensed" panose="020B0502040204020203" pitchFamily="34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Kuva 27" descr="Kuva, joka sisältää kohteen teksti, laite, merkki, mittari&#10;&#10;Kuvaus luotu automaattisesti">
            <a:hlinkClick r:id="rId32" action="ppaction://hlinksldjump"/>
            <a:extLst>
              <a:ext uri="{FF2B5EF4-FFF2-40B4-BE49-F238E27FC236}">
                <a16:creationId xmlns:a16="http://schemas.microsoft.com/office/drawing/2014/main" id="{73607E6A-027B-4F6D-8EA1-A78521C85E6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17764" y="5768514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51BF95-7E76-4B8B-85A3-9C013491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52" y="168412"/>
            <a:ext cx="11794305" cy="623195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sz="1500" dirty="0">
                <a:latin typeface="Bahnschrift Light Condensed" panose="020B0502040204020203" pitchFamily="34" charset="0"/>
              </a:rPr>
              <a:t>Dia 10 – maaliskuu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1200" dirty="0">
                <a:latin typeface="Bahnschrift Light Condensed" panose="020B0502040204020203" pitchFamily="34" charset="0"/>
              </a:rPr>
              <a:t>tietoruutu – – </a:t>
            </a:r>
            <a:r>
              <a:rPr lang="en-US" sz="1200" dirty="0">
                <a:latin typeface="Bahnschrift Light Condensed" panose="020B0502040204020203" pitchFamily="34" charset="0"/>
                <a:hlinkClick r:id="rId2"/>
              </a:rPr>
              <a:t>https://ukkinstituutti.fi/liikkuminen/liikkumisen-suositukset/lasten-ja-nuorten-liikkumissuositus/</a:t>
            </a:r>
            <a:br>
              <a:rPr lang="fi-FI" sz="1200" dirty="0">
                <a:latin typeface="Bahnschrift Light Condensed" panose="020B0502040204020203" pitchFamily="34" charset="0"/>
              </a:rPr>
            </a:br>
            <a:r>
              <a:rPr lang="fi-FI" sz="1200" dirty="0">
                <a:latin typeface="Bahnschrift Light Condensed" panose="020B0502040204020203" pitchFamily="34" charset="0"/>
              </a:rPr>
              <a:t>video,  Kuhan koulun asfalttimaalaukset - </a:t>
            </a:r>
            <a:r>
              <a:rPr lang="fi-FI" sz="1200" dirty="0">
                <a:latin typeface="Bahnschrift Light Condensed" panose="020B0502040204020203" pitchFamily="34" charset="0"/>
                <a:hlinkClick r:id="rId3"/>
              </a:rPr>
              <a:t>https://www.youtube.com/watch?v=EJDniLIM9cA&amp;list=PLQD0GyzWN4674COjNmG4P3ZNgdN56-ICU&amp;index=6</a:t>
            </a:r>
            <a:br>
              <a:rPr lang="fi-FI" sz="1200" dirty="0">
                <a:latin typeface="Bahnschrift Light Condensed" panose="020B0502040204020203" pitchFamily="34" charset="0"/>
              </a:rPr>
            </a:br>
            <a:r>
              <a:rPr lang="fi-FI" sz="1200" dirty="0">
                <a:latin typeface="Bahnschrift Light Condensed" panose="020B0502040204020203" pitchFamily="34" charset="0"/>
              </a:rPr>
              <a:t>vinkit</a:t>
            </a:r>
            <a:br>
              <a:rPr lang="fi-FI" sz="1100" dirty="0">
                <a:latin typeface="Bahnschrift Light Condensed" panose="020B0502040204020203" pitchFamily="34" charset="0"/>
              </a:rPr>
            </a:br>
            <a:r>
              <a:rPr lang="fi-FI" sz="1100" dirty="0">
                <a:latin typeface="Bahnschrift Light Condensed" panose="020B0502040204020203" pitchFamily="34" charset="0"/>
              </a:rPr>
              <a:t>   askeltikapuut - </a:t>
            </a:r>
            <a:r>
              <a:rPr lang="fi-FI" sz="1100" dirty="0">
                <a:latin typeface="Bahnschrift Light Condensed" panose="020B0502040204020203" pitchFamily="34" charset="0"/>
                <a:hlinkClick r:id="rId4"/>
              </a:rPr>
              <a:t>https://peda.net/jamsa/perusopetus/pp/liikkuva-koulu/liikunnan-opetus/v%C3%A4lituntiliikuntaa/askeltikkaat</a:t>
            </a:r>
            <a:br>
              <a:rPr lang="fi-FI" sz="1100" dirty="0">
                <a:latin typeface="Bahnschrift Light Condensed" panose="020B0502040204020203" pitchFamily="34" charset="0"/>
              </a:rPr>
            </a:br>
            <a:r>
              <a:rPr lang="fi-FI" sz="1100" dirty="0">
                <a:latin typeface="Bahnschrift Light Condensed" panose="020B0502040204020203" pitchFamily="34" charset="0"/>
              </a:rPr>
              <a:t>   toimintakulkuradat 	1  </a:t>
            </a:r>
            <a:r>
              <a:rPr lang="fi-FI" sz="1100" dirty="0">
                <a:latin typeface="Bahnschrift Light Condensed" panose="020B0502040204020203" pitchFamily="34" charset="0"/>
                <a:hlinkClick r:id="rId5"/>
              </a:rPr>
              <a:t>http://lansimetsankoulu.blogspot.com/2017/09/lankkarin-lattiateippaukset.html</a:t>
            </a:r>
            <a:r>
              <a:rPr lang="fi-FI" sz="1100" dirty="0">
                <a:latin typeface="Bahnschrift Light Condensed" panose="020B0502040204020203" pitchFamily="34" charset="0"/>
              </a:rPr>
              <a:t>			2</a:t>
            </a:r>
            <a:r>
              <a:rPr lang="fi-FI" sz="1100" dirty="0">
                <a:latin typeface="Bahnschrift Light Condensed" panose="020B0502040204020203" pitchFamily="34" charset="0"/>
                <a:hlinkClick r:id="rId6"/>
              </a:rPr>
              <a:t>http://www.lahiliikuntaloikka.fi/maalaamalla-tai-teippaamalla-leikkia-ja-liiketta/</a:t>
            </a:r>
            <a:r>
              <a:rPr lang="fi-FI" sz="1100" dirty="0">
                <a:latin typeface="Bahnschrift Light Condensed" panose="020B0502040204020203" pitchFamily="34" charset="0"/>
              </a:rPr>
              <a:t>	      		3 </a:t>
            </a:r>
            <a:r>
              <a:rPr lang="fi-FI" sz="1100" dirty="0">
                <a:latin typeface="Bahnschrift Light Condensed" panose="020B0502040204020203" pitchFamily="34" charset="0"/>
                <a:hlinkClick r:id="rId7"/>
              </a:rPr>
              <a:t>https://www.ouka.fi/documents/767647/16644505/Sis%C3%A4tilojen+toiminnallistaminen+Oulu1.pptx/1bcf83f9-6d90-4486-848f-76828ee69302</a:t>
            </a:r>
            <a:r>
              <a:rPr lang="fi-FI" sz="1100" dirty="0">
                <a:latin typeface="Bahnschrift Light Condensed" panose="020B0502040204020203" pitchFamily="34" charset="0"/>
              </a:rPr>
              <a:t>	4 </a:t>
            </a:r>
            <a:r>
              <a:rPr lang="fi-FI" sz="1100" dirty="0">
                <a:latin typeface="Bahnschrift Light Condensed" panose="020B0502040204020203" pitchFamily="34" charset="0"/>
                <a:hlinkClick r:id="rId8"/>
              </a:rPr>
              <a:t>https://www.liikkuvavarhaiskasvatus.fi/sites/www.ilokasvaaliikkuen.fi/files/kuvat/aktivoivien_teippausten_opas.pdf</a:t>
            </a:r>
            <a:br>
              <a:rPr lang="fi-FI" sz="1100" dirty="0">
                <a:latin typeface="Bahnschrift Light Condensed" panose="020B0502040204020203" pitchFamily="34" charset="0"/>
              </a:rPr>
            </a:br>
            <a:r>
              <a:rPr lang="fi-FI" sz="1100" dirty="0">
                <a:latin typeface="Bahnschrift Light Condensed" panose="020B0502040204020203" pitchFamily="34" charset="0"/>
              </a:rPr>
              <a:t>   asfalttimaalaukset 	1 </a:t>
            </a:r>
            <a:r>
              <a:rPr lang="fi-FI" sz="1100" dirty="0">
                <a:latin typeface="Bahnschrift Light Condensed" panose="020B0502040204020203" pitchFamily="34" charset="0"/>
                <a:hlinkClick r:id="rId9"/>
              </a:rPr>
              <a:t>https://peda.net/jamsa/perusopetus/pp/liikkuva-koulu/liikunnan-opetus/v%C3%A4lituntiliikuntaa/asfalttimaalauksia</a:t>
            </a:r>
            <a:r>
              <a:rPr lang="fi-FI" sz="1100" dirty="0">
                <a:latin typeface="Bahnschrift Light Condensed" panose="020B0502040204020203" pitchFamily="34" charset="0"/>
              </a:rPr>
              <a:t>	2 </a:t>
            </a:r>
            <a:r>
              <a:rPr lang="fi-FI" sz="1100" dirty="0">
                <a:latin typeface="Bahnschrift Light Condensed" panose="020B0502040204020203" pitchFamily="34" charset="0"/>
                <a:hlinkClick r:id="rId3"/>
              </a:rPr>
              <a:t>https://www.youtube.com/watch?v=EJDniLIM9cA&amp;list=PLQD0GyzWN4674COjNmG4P3ZNgdN56-ICU&amp;index=6</a:t>
            </a:r>
            <a:endParaRPr lang="fi-FI" sz="11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fi-FI" sz="1400" dirty="0">
                <a:latin typeface="Bahnschrift Light Condensed" panose="020B0502040204020203" pitchFamily="34" charset="0"/>
              </a:rPr>
              <a:t>Dia 11 – huhtikuu</a:t>
            </a:r>
            <a:br>
              <a:rPr lang="fi-FI" sz="9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tietoruutu – </a:t>
            </a:r>
            <a:r>
              <a:rPr lang="en-US" sz="1000" dirty="0">
                <a:latin typeface="Bahnschrift Light Condensed" panose="020B0502040204020203" pitchFamily="34" charset="0"/>
                <a:hlinkClick r:id="rId2"/>
              </a:rPr>
              <a:t>https://ukkinstituutti.fi/liikkuminen/liikkumisen-suositukset/lasten-ja-nuorten-liikkumissuositus/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video, Voimisteluvalmentaja, liikuntahaasteita – </a:t>
            </a:r>
            <a:r>
              <a:rPr lang="fi-FI" sz="1000" dirty="0">
                <a:latin typeface="Bahnschrift Light Condensed" panose="020B0502040204020203" pitchFamily="34" charset="0"/>
                <a:hlinkClick r:id="rId10"/>
              </a:rPr>
              <a:t>https://www.youtube.com/watch?v=GW0wNrQpvPM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info 1, UKK, liikehallinta – </a:t>
            </a:r>
            <a:r>
              <a:rPr lang="fi-FI" sz="1000" dirty="0">
                <a:latin typeface="Bahnschrift Light Condensed" panose="020B0502040204020203" pitchFamily="34" charset="0"/>
                <a:hlinkClick r:id="rId11"/>
              </a:rPr>
              <a:t>https://ukkinstituutti.fi/fyysinen-kunto/kunnon-osa-alueet/liikehallinta/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info 2, Nuorten netti, Oman lajin löytäminen –  </a:t>
            </a:r>
            <a:r>
              <a:rPr lang="fi-FI" sz="1000" dirty="0">
                <a:latin typeface="Bahnschrift Light Condensed" panose="020B0502040204020203" pitchFamily="34" charset="0"/>
                <a:hlinkClick r:id="rId12"/>
              </a:rPr>
              <a:t>https://www.nuortennetti.fi/mieli-ja-keho/hyvinvointi/liikunnan-iloa/oman-lajin-loytaminen/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vinkit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N.Y.T.-haaste – </a:t>
            </a:r>
            <a:r>
              <a:rPr lang="fi-FI" sz="1000" dirty="0">
                <a:latin typeface="Bahnschrift Light Condensed" panose="020B0502040204020203" pitchFamily="34" charset="0"/>
                <a:hlinkClick r:id="rId13"/>
              </a:rPr>
              <a:t>https://www.kll.fi/kouluille/kaikki-liikkumaan/n-y-t-toiminta/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haasteet - </a:t>
            </a:r>
            <a:r>
              <a:rPr lang="en-US" sz="1000" dirty="0">
                <a:latin typeface="Bahnschrift Light Condensed" panose="020B0502040204020203" pitchFamily="34" charset="0"/>
                <a:hlinkClick r:id="rId14"/>
              </a:rPr>
              <a:t>https://peda.net/jamsa/perusopetus/pp/liikkuva-koulu/liikunnan-   </a:t>
            </a:r>
            <a:r>
              <a:rPr lang="en-US" sz="1000" dirty="0" err="1">
                <a:latin typeface="Bahnschrift Light Condensed" panose="020B0502040204020203" pitchFamily="34" charset="0"/>
                <a:hlinkClick r:id="rId14"/>
              </a:rPr>
              <a:t>opetus</a:t>
            </a:r>
            <a:r>
              <a:rPr lang="en-US" sz="1000" dirty="0">
                <a:latin typeface="Bahnschrift Light Condensed" panose="020B0502040204020203" pitchFamily="34" charset="0"/>
                <a:hlinkClick r:id="rId14"/>
              </a:rPr>
              <a:t>/v%C3%A4lituntiliikuntaa/</a:t>
            </a:r>
            <a:r>
              <a:rPr lang="en-US" sz="1000" dirty="0" err="1">
                <a:latin typeface="Bahnschrift Light Condensed" panose="020B0502040204020203" pitchFamily="34" charset="0"/>
                <a:hlinkClick r:id="rId14"/>
              </a:rPr>
              <a:t>lhvi:file</a:t>
            </a:r>
            <a:r>
              <a:rPr lang="en-US" sz="1000" dirty="0">
                <a:latin typeface="Bahnschrift Light Condensed" panose="020B0502040204020203" pitchFamily="34" charset="0"/>
                <a:hlinkClick r:id="rId14"/>
              </a:rPr>
              <a:t>/download/315042858a8f880dff6e8b44aa0a89c4635cb53f/Liikuttavan%20hyvi%C3%A4%20v%C3%A4litunteja%20-ideaopas.pdf</a:t>
            </a:r>
            <a:endParaRPr lang="fi-FI" sz="10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fi-FI" sz="1400" dirty="0">
                <a:latin typeface="Bahnschrift Light Condensed" panose="020B0502040204020203" pitchFamily="34" charset="0"/>
              </a:rPr>
              <a:t>Dia 12 – toukokuu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tietoruutu – </a:t>
            </a:r>
            <a:r>
              <a:rPr lang="en-US" sz="1000" dirty="0">
                <a:latin typeface="Bahnschrift Light Condensed" panose="020B0502040204020203" pitchFamily="34" charset="0"/>
                <a:hlinkClick r:id="rId2"/>
              </a:rPr>
              <a:t>https://ukkinstituutti.fi/liikkuminen/liikkumisen-suositukset/lasten-ja-nuorten-liikkumissuositus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video, Loikka-leijonan ryhtiliike, Oulun kaupungin liikuntapaikkojen esittelyä  - </a:t>
            </a:r>
            <a:r>
              <a:rPr lang="fi-FI" sz="1000" dirty="0">
                <a:latin typeface="Bahnschrift Light Condensed" panose="020B0502040204020203" pitchFamily="34" charset="0"/>
                <a:hlinkClick r:id="rId15"/>
              </a:rPr>
              <a:t>https://www.youtube.com/watch?v=4X00SVZ10As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info, KLL, Juoksusankarit - </a:t>
            </a:r>
            <a:r>
              <a:rPr lang="fi-FI" sz="1000" dirty="0">
                <a:latin typeface="Bahnschrift Light Condensed" panose="020B0502040204020203" pitchFamily="34" charset="0"/>
                <a:hlinkClick r:id="rId16"/>
              </a:rPr>
              <a:t>https://kll.fi/wp-content/uploads/2020/05/Juoksusankarit-esite2017.pdf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vinkit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liikkujatyypit - </a:t>
            </a:r>
            <a:r>
              <a:rPr lang="fi-FI" sz="1000" dirty="0">
                <a:latin typeface="Bahnschrift Light Condensed" panose="020B0502040204020203" pitchFamily="34" charset="0"/>
                <a:hlinkClick r:id="rId17"/>
              </a:rPr>
              <a:t>https://neuvokasperhe.fi/liikkuminen/liikunnan-ilo/liikkujatyypit/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Loikka-leijonan ryhtiliike – </a:t>
            </a:r>
            <a:r>
              <a:rPr lang="fi-FI" sz="1000" dirty="0">
                <a:latin typeface="Bahnschrift Light Condensed" panose="020B0502040204020203" pitchFamily="34" charset="0"/>
                <a:hlinkClick r:id="rId15"/>
              </a:rPr>
              <a:t>https://www.youtube.com/watch?v=4X00SVZ10As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</a:t>
            </a:r>
            <a:r>
              <a:rPr lang="fi-FI" sz="1000" dirty="0" err="1">
                <a:latin typeface="Bahnschrift Light Condensed" panose="020B0502040204020203" pitchFamily="34" charset="0"/>
              </a:rPr>
              <a:t>harrastusviiko</a:t>
            </a:r>
            <a:r>
              <a:rPr lang="fi-FI" sz="1000" dirty="0">
                <a:latin typeface="Bahnschrift Light Condensed" panose="020B0502040204020203" pitchFamily="34" charset="0"/>
              </a:rPr>
              <a:t> – </a:t>
            </a:r>
            <a:r>
              <a:rPr lang="fi-FI" sz="1000" dirty="0">
                <a:latin typeface="Bahnschrift Light Condensed" panose="020B0502040204020203" pitchFamily="34" charset="0"/>
                <a:hlinkClick r:id="rId18"/>
              </a:rPr>
              <a:t>https://harrastusviikko.fi/opettajille-ja-kunnille/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liikuntabingo - </a:t>
            </a:r>
            <a:r>
              <a:rPr lang="fi-FI" sz="1000" dirty="0">
                <a:latin typeface="Bahnschrift Light Condensed" panose="020B0502040204020203" pitchFamily="34" charset="0"/>
                <a:hlinkClick r:id="rId19"/>
              </a:rPr>
              <a:t>https://www.popli.fi/lastenliikunta/liikuntabingo/</a:t>
            </a:r>
            <a:endParaRPr lang="fi-FI" sz="10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fi-FI" sz="1400" dirty="0">
                <a:latin typeface="Bahnschrift Light Condensed" panose="020B0502040204020203" pitchFamily="34" charset="0"/>
              </a:rPr>
              <a:t>Dia 13 - Muistilista johdolle ja Liikkuva koulu –tiimille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Liikkuva koulu keskeiset teemat - </a:t>
            </a:r>
            <a:r>
              <a:rPr lang="fi-FI" sz="1000" u="sng" dirty="0">
                <a:solidFill>
                  <a:srgbClr val="0563C1"/>
                </a:solidFill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  <a:hlinkClick r:id="rId20"/>
              </a:rPr>
              <a:t>https://www.liikkuvakoulu.fi/sites/default/files/lk_valiraportti_24-10-2017_web_1.pdf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Liikkumista edistäviä toimia kouluyhteisössä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Liikkumisen suositus – </a:t>
            </a:r>
            <a:r>
              <a:rPr lang="en-US" sz="1000" dirty="0">
                <a:latin typeface="Bahnschrift Light Condensed" panose="020B0502040204020203" pitchFamily="34" charset="0"/>
                <a:hlinkClick r:id="rId2"/>
              </a:rPr>
              <a:t>https://ukkinstituutti.fi/liikkuminen/liikkumisen-suositukset/lasten-ja-nuorten-liikkumissuositus/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Liikkuva koulu nykytila-arvio – </a:t>
            </a:r>
            <a:r>
              <a:rPr lang="fi-FI" sz="1000" dirty="0">
                <a:latin typeface="Bahnschrift Light Condensed" panose="020B0502040204020203" pitchFamily="34" charset="0"/>
                <a:hlinkClick r:id="rId21"/>
              </a:rPr>
              <a:t>https://liikkuvakoulu.fi/sites/default/files/nykytilanarviointilomake2019.pdf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Liikkuva koulu Opas matkalla Liikkuvaksi kouluksi - </a:t>
            </a:r>
            <a:r>
              <a:rPr lang="fi-FI" sz="1000" dirty="0">
                <a:latin typeface="Bahnschrift Light Condensed" panose="020B0502040204020203" pitchFamily="34" charset="0"/>
                <a:hlinkClick r:id="rId22" action="ppaction://hlinkfile"/>
              </a:rPr>
              <a:t>file:///C:/Users/OMISTAJA/Downloads/liikkuva_koulu_opas_web_0.pdf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fi-FI" sz="1400" dirty="0">
                <a:latin typeface="Bahnschrift Light Condensed" panose="020B0502040204020203" pitchFamily="34" charset="0"/>
              </a:rPr>
              <a:t>Dia 14 - Ideoita tuleville vuosille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Liikkuva koulu –ideoita - </a:t>
            </a:r>
            <a:r>
              <a:rPr lang="fi-FI" sz="1000" dirty="0">
                <a:latin typeface="Bahnschrift Light Condensed" panose="020B0502040204020203" pitchFamily="34" charset="0"/>
                <a:hlinkClick r:id="rId23"/>
              </a:rPr>
              <a:t>https://www.liikkuvakoulu.fi/ideat?kouluaste=kaikkiasteet&amp;kategoria=kaikkikategoriat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fi-FI" sz="1400" dirty="0">
                <a:latin typeface="Bahnschrift Light Condensed" panose="020B0502040204020203" pitchFamily="34" charset="0"/>
              </a:rPr>
              <a:t>Dia 15 - Miksi lisää liikettä koulupäiviin?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Paikallaanolo 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Liitu2018 – tutkimus </a:t>
            </a:r>
            <a:r>
              <a:rPr lang="fi-FI" sz="1000" dirty="0">
                <a:latin typeface="Bahnschrift Light Condensed" panose="020B0502040204020203" pitchFamily="34" charset="0"/>
                <a:hlinkClick r:id="rId24"/>
              </a:rPr>
              <a:t>https://www.liikuntaneuvosto.fi/wp-content/uploads/2019/09/VLN_LIITU-raportti_web-final-30.1.2019.pdf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Lasten ja nuorten liikkumissuositus </a:t>
            </a:r>
            <a:r>
              <a:rPr lang="fi-FI" sz="1000" dirty="0">
                <a:latin typeface="Bahnschrift Light Condensed" panose="020B0502040204020203" pitchFamily="34" charset="0"/>
                <a:hlinkClick r:id="rId25"/>
              </a:rPr>
              <a:t>https://julkaisut.valtioneuvosto.fi/bitstream/handle/10024/162984/OKM_2021_19.pdf?sequence=4&amp;isAllowed=y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Koulu liikuttaa ja istuttaa </a:t>
            </a:r>
            <a:r>
              <a:rPr lang="fi-FI" sz="1000" dirty="0">
                <a:latin typeface="Bahnschrift Light Condensed" panose="020B0502040204020203" pitchFamily="34" charset="0"/>
                <a:hlinkClick r:id="rId26"/>
              </a:rPr>
              <a:t>https://liikkuvakoulu.fi/sites/default/files/liikkuvakoulu_koulu_liikuttaa_ja_istuttaa_4s.pdf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liikkumattomuuden terveysvaikutukset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WHO </a:t>
            </a:r>
            <a:r>
              <a:rPr lang="fi-FI" sz="1000" dirty="0">
                <a:latin typeface="Bahnschrift Light Condensed" panose="020B0502040204020203" pitchFamily="34" charset="0"/>
                <a:hlinkClick r:id="rId27"/>
              </a:rPr>
              <a:t>https://www.who.int/healthinfo/global_burden_disease/GlobalHealthRisks_report_full.pdf</a:t>
            </a:r>
            <a:r>
              <a:rPr lang="fi-FI" sz="1000" dirty="0">
                <a:latin typeface="Bahnschrift Light Condensed" panose="020B0502040204020203" pitchFamily="34" charset="0"/>
              </a:rPr>
              <a:t> 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liikkuminen, oppiminen ja oppimisvalmiudet, uni, ravinto, yhteisöllisyys, viihtyvyys</a:t>
            </a:r>
            <a:br>
              <a:rPr lang="fi-FI" sz="1000" dirty="0">
                <a:latin typeface="Bahnschrift Light Condensed" panose="020B0502040204020203" pitchFamily="34" charset="0"/>
              </a:rPr>
            </a:br>
            <a:r>
              <a:rPr lang="fi-FI" sz="1000" dirty="0">
                <a:latin typeface="Bahnschrift Light Condensed" panose="020B0502040204020203" pitchFamily="34" charset="0"/>
              </a:rPr>
              <a:t>   koulupäivän aikainen liikunta ja oppiminen </a:t>
            </a:r>
            <a:r>
              <a:rPr lang="fi-FI" sz="1000" u="sng" dirty="0">
                <a:solidFill>
                  <a:srgbClr val="0563C1"/>
                </a:solidFill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8"/>
              </a:rPr>
              <a:t>https://helda.helsinki.fi/bitstream/handle/10138/235517/15.pdf?sequence=1&amp;isAllowed=y</a:t>
            </a:r>
            <a:br>
              <a:rPr lang="fi-FI" sz="1000" u="sng" dirty="0">
                <a:solidFill>
                  <a:srgbClr val="0563C1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fi-FI" sz="10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fi-FI" sz="1400" dirty="0">
                <a:latin typeface="Bahnschrift Light Condensed" panose="020B0502040204020203" pitchFamily="34" charset="0"/>
              </a:rPr>
              <a:t>Dia 16 - Liikkujatyypit</a:t>
            </a:r>
            <a:r>
              <a:rPr lang="fi-FI" sz="1000" dirty="0">
                <a:latin typeface="Bahnschrift Light Condensed" panose="020B0502040204020203" pitchFamily="34" charset="0"/>
              </a:rPr>
              <a:t>: </a:t>
            </a:r>
            <a:r>
              <a:rPr lang="fi-FI" sz="1000" dirty="0">
                <a:latin typeface="Bahnschrift Light Condensed" panose="020B0502040204020203" pitchFamily="34" charset="0"/>
                <a:hlinkClick r:id="rId17"/>
              </a:rPr>
              <a:t>https://neuvokasperhe.fi/liikkuminen/liikunnan-ilo/liikkujatyypit/</a:t>
            </a:r>
            <a:endParaRPr lang="fi-FI" sz="1000" dirty="0">
              <a:latin typeface="Bahnschrift Light Condensed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laite, merkki, mittari&#10;&#10;Kuvaus luotu automaattisesti">
            <a:hlinkClick r:id="rId29" action="ppaction://hlinksldjump"/>
            <a:extLst>
              <a:ext uri="{FF2B5EF4-FFF2-40B4-BE49-F238E27FC236}">
                <a16:creationId xmlns:a16="http://schemas.microsoft.com/office/drawing/2014/main" id="{F9A1CC73-8CF5-43FC-84D2-D9E251B9D5A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439533" y="5785079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5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2130F2BA-7E33-4EAF-B24C-27E869186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758" y="1953272"/>
            <a:ext cx="6281564" cy="353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3C3228B-009C-4702-A42E-55A0804D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92" y="50308"/>
            <a:ext cx="4607222" cy="1325563"/>
          </a:xfrm>
        </p:spPr>
        <p:txBody>
          <a:bodyPr/>
          <a:lstStyle/>
          <a:p>
            <a:r>
              <a:rPr lang="fi-FI" dirty="0">
                <a:latin typeface="Bahnschrift Light Condensed" panose="020B0502040204020203" pitchFamily="34" charset="0"/>
              </a:rPr>
              <a:t>KUUKAUSIDIAN KÄYTTÖ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806BD75-5706-443A-AC51-D5E929B9CC88}"/>
              </a:ext>
            </a:extLst>
          </p:cNvPr>
          <p:cNvSpPr txBox="1"/>
          <p:nvPr/>
        </p:nvSpPr>
        <p:spPr>
          <a:xfrm>
            <a:off x="6548509" y="632730"/>
            <a:ext cx="441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VINKKIRUUTU</a:t>
            </a:r>
          </a:p>
          <a:p>
            <a:r>
              <a:rPr lang="fi-FI" sz="1400">
                <a:latin typeface="Bahnschrift Light Condensed" panose="020B0502040204020203" pitchFamily="34" charset="0"/>
              </a:rPr>
              <a:t>Vinkkaa, mitä kuukauden teemaan liittyvää voidaan tehdä koulupäivän aikaisen liikkumisen lisäämiseksi. Kokeillaan suoraan tai käytetään oman ja oppilaiden kanssa yhdessä tehtävän ideoinnin pohjaksi.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3DC649C-96AC-4FCA-A497-477999B9CF8D}"/>
              </a:ext>
            </a:extLst>
          </p:cNvPr>
          <p:cNvSpPr txBox="1"/>
          <p:nvPr/>
        </p:nvSpPr>
        <p:spPr>
          <a:xfrm>
            <a:off x="9397218" y="4307420"/>
            <a:ext cx="2377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TEHDÄÄN YHDESSÄ-RUUTU</a:t>
            </a:r>
          </a:p>
          <a:p>
            <a:r>
              <a:rPr lang="fi-FI" sz="1400">
                <a:latin typeface="Bahnschrift Light Condensed" panose="020B0502040204020203" pitchFamily="34" charset="0"/>
              </a:rPr>
              <a:t>Paikka käyttäjien ideoille liikkumisen lisäämiseksi teeman tiimoilta; nettilinkkejä, itse tehtyjä videoita, ohjeita muille kokeiltavaksi.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BBFE2AC-F421-41B4-8D90-BE6CA0032B36}"/>
              </a:ext>
            </a:extLst>
          </p:cNvPr>
          <p:cNvSpPr txBox="1"/>
          <p:nvPr/>
        </p:nvSpPr>
        <p:spPr>
          <a:xfrm>
            <a:off x="9398172" y="2550580"/>
            <a:ext cx="20116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Light Condensed" panose="020B0502040204020203" pitchFamily="34" charset="0"/>
              </a:rPr>
              <a:t>TSEMPPIVIRKE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Tsemppaa kuukauden teemasta, alussa valmiina, jatkossa oppilaat ideoivat teemasisältöön sopivan.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AB00712-DA4F-4228-8C6E-4B620015F176}"/>
              </a:ext>
            </a:extLst>
          </p:cNvPr>
          <p:cNvSpPr txBox="1"/>
          <p:nvPr/>
        </p:nvSpPr>
        <p:spPr>
          <a:xfrm>
            <a:off x="460002" y="1827567"/>
            <a:ext cx="20116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Light Condensed" panose="020B0502040204020203" pitchFamily="34" charset="0"/>
              </a:rPr>
              <a:t>MUISTA!-RUUTU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Muistuttaa koulun yleisistä ajankohtaisista liikkumisen edistämiseen liittyvistä asioista.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D98ECF2-FBC3-484B-BD9E-15DE9503016B}"/>
              </a:ext>
            </a:extLst>
          </p:cNvPr>
          <p:cNvSpPr txBox="1"/>
          <p:nvPr/>
        </p:nvSpPr>
        <p:spPr>
          <a:xfrm>
            <a:off x="458653" y="3880613"/>
            <a:ext cx="22205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Light Condensed" panose="020B0502040204020203" pitchFamily="34" charset="0"/>
              </a:rPr>
              <a:t>TIETORUUTU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Sisältää tietoa kuukauden teemasta esim. lasten ja nuorten liikkumissuosituksesta tai liikkumisen vaikutuksista terveyteen ja hyvinvointiin. 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r>
              <a:rPr lang="fi-FI" sz="1400" dirty="0">
                <a:latin typeface="Bahnschrift Light Condensed" panose="020B0502040204020203" pitchFamily="34" charset="0"/>
              </a:rPr>
              <a:t>Lisätietoa tietoruudun aiheesta saa info-painikkeen takaa.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66966E51-A923-4666-B3AF-F7D2772E797D}"/>
              </a:ext>
            </a:extLst>
          </p:cNvPr>
          <p:cNvCxnSpPr>
            <a:cxnSpLocks/>
          </p:cNvCxnSpPr>
          <p:nvPr/>
        </p:nvCxnSpPr>
        <p:spPr>
          <a:xfrm flipH="1">
            <a:off x="6096000" y="944033"/>
            <a:ext cx="484727" cy="11739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CD2E6DC8-8304-4274-9F25-0E046E159611}"/>
              </a:ext>
            </a:extLst>
          </p:cNvPr>
          <p:cNvCxnSpPr>
            <a:cxnSpLocks/>
          </p:cNvCxnSpPr>
          <p:nvPr/>
        </p:nvCxnSpPr>
        <p:spPr>
          <a:xfrm flipH="1">
            <a:off x="8123585" y="2851688"/>
            <a:ext cx="1273633" cy="13869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914037C5-D708-479C-90F6-8D16619DB51F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368210" y="4614115"/>
            <a:ext cx="2029008" cy="30885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AD3E5DE-B3C2-4B25-9579-97A1A4F51707}"/>
              </a:ext>
            </a:extLst>
          </p:cNvPr>
          <p:cNvSpPr txBox="1"/>
          <p:nvPr/>
        </p:nvSpPr>
        <p:spPr>
          <a:xfrm>
            <a:off x="2845757" y="5954505"/>
            <a:ext cx="349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Bahnschrift Light Condensed" panose="020B0502040204020203" pitchFamily="34" charset="0"/>
              </a:rPr>
              <a:t>Teemaan liittyvä video löytyy play-painikkeen takaa</a:t>
            </a:r>
            <a:r>
              <a:rPr lang="fi-FI" sz="1800" dirty="0">
                <a:latin typeface="Bahnschrift Light Condensed" panose="020B0502040204020203" pitchFamily="34" charset="0"/>
              </a:rPr>
              <a:t>.</a:t>
            </a: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61A6D206-D0E6-4BC7-9A28-1BC268BEA2F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4295477" y="4968975"/>
            <a:ext cx="295420" cy="98553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52BF0EDF-6A44-4680-A7AC-0E87B9B79DE5}"/>
              </a:ext>
            </a:extLst>
          </p:cNvPr>
          <p:cNvCxnSpPr>
            <a:cxnSpLocks/>
          </p:cNvCxnSpPr>
          <p:nvPr/>
        </p:nvCxnSpPr>
        <p:spPr>
          <a:xfrm flipV="1">
            <a:off x="2499362" y="4968975"/>
            <a:ext cx="1366219" cy="8465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34C7FE25-F639-4FDF-8DA3-32BDDE3E58D1}"/>
              </a:ext>
            </a:extLst>
          </p:cNvPr>
          <p:cNvCxnSpPr>
            <a:cxnSpLocks/>
          </p:cNvCxnSpPr>
          <p:nvPr/>
        </p:nvCxnSpPr>
        <p:spPr>
          <a:xfrm>
            <a:off x="1717964" y="4103828"/>
            <a:ext cx="900545" cy="9764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C6B901FF-79BA-4EB5-B74F-98BF99CCD8E4}"/>
              </a:ext>
            </a:extLst>
          </p:cNvPr>
          <p:cNvCxnSpPr>
            <a:cxnSpLocks/>
          </p:cNvCxnSpPr>
          <p:nvPr/>
        </p:nvCxnSpPr>
        <p:spPr>
          <a:xfrm>
            <a:off x="2336278" y="2250019"/>
            <a:ext cx="1484427" cy="2142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iruutu 39">
            <a:extLst>
              <a:ext uri="{FF2B5EF4-FFF2-40B4-BE49-F238E27FC236}">
                <a16:creationId xmlns:a16="http://schemas.microsoft.com/office/drawing/2014/main" id="{38806570-057D-47B0-9DE4-3309C8D32B9C}"/>
              </a:ext>
            </a:extLst>
          </p:cNvPr>
          <p:cNvSpPr txBox="1"/>
          <p:nvPr/>
        </p:nvSpPr>
        <p:spPr>
          <a:xfrm>
            <a:off x="460457" y="3194869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Bahnschrift Light Condensed" panose="020B0502040204020203" pitchFamily="34" charset="0"/>
              </a:rPr>
              <a:t>KUUKAUDEN TEEMA</a:t>
            </a:r>
          </a:p>
        </p:txBody>
      </p:sp>
      <p:cxnSp>
        <p:nvCxnSpPr>
          <p:cNvPr id="41" name="Suora nuoliyhdysviiva 40">
            <a:extLst>
              <a:ext uri="{FF2B5EF4-FFF2-40B4-BE49-F238E27FC236}">
                <a16:creationId xmlns:a16="http://schemas.microsoft.com/office/drawing/2014/main" id="{CC3610A9-C19E-4512-97A2-5261BA2D2C0E}"/>
              </a:ext>
            </a:extLst>
          </p:cNvPr>
          <p:cNvCxnSpPr>
            <a:cxnSpLocks/>
          </p:cNvCxnSpPr>
          <p:nvPr/>
        </p:nvCxnSpPr>
        <p:spPr>
          <a:xfrm flipV="1">
            <a:off x="2077143" y="3231733"/>
            <a:ext cx="725316" cy="14780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Kuva 51">
            <a:hlinkClick r:id="rId3" action="ppaction://hlinksldjump"/>
            <a:extLst>
              <a:ext uri="{FF2B5EF4-FFF2-40B4-BE49-F238E27FC236}">
                <a16:creationId xmlns:a16="http://schemas.microsoft.com/office/drawing/2014/main" id="{1A596635-BA3D-49D7-A208-B702CAF10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832" y="6139171"/>
            <a:ext cx="499204" cy="503612"/>
          </a:xfrm>
          <a:prstGeom prst="rect">
            <a:avLst/>
          </a:prstGeom>
        </p:spPr>
      </p:pic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81E02248-A520-415F-A488-671DC2E85318}"/>
              </a:ext>
            </a:extLst>
          </p:cNvPr>
          <p:cNvCxnSpPr>
            <a:cxnSpLocks/>
          </p:cNvCxnSpPr>
          <p:nvPr/>
        </p:nvCxnSpPr>
        <p:spPr>
          <a:xfrm flipV="1">
            <a:off x="7971021" y="5379911"/>
            <a:ext cx="720248" cy="5694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iruutu 61">
            <a:extLst>
              <a:ext uri="{FF2B5EF4-FFF2-40B4-BE49-F238E27FC236}">
                <a16:creationId xmlns:a16="http://schemas.microsoft.com/office/drawing/2014/main" id="{8F4CA5DA-9620-4A6D-9C5A-D45433AF0346}"/>
              </a:ext>
            </a:extLst>
          </p:cNvPr>
          <p:cNvSpPr txBox="1"/>
          <p:nvPr/>
        </p:nvSpPr>
        <p:spPr>
          <a:xfrm>
            <a:off x="6637574" y="6019356"/>
            <a:ext cx="349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Bahnschrift Light Condensed" panose="020B0502040204020203" pitchFamily="34" charset="0"/>
              </a:rPr>
              <a:t>Vuosikello-painikkeesta pääsee takaisin materiaalin aloitussivulle.</a:t>
            </a:r>
            <a:endParaRPr lang="fi-FI" sz="1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49" y="1199427"/>
            <a:ext cx="4588608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ELOKUU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KOULUMATKALLA</a:t>
            </a:r>
            <a:b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KUNTO KOHENEE</a:t>
            </a:r>
          </a:p>
        </p:txBody>
      </p:sp>
      <p:pic>
        <p:nvPicPr>
          <p:cNvPr id="7" name="Picture 4" descr="Leikkiä, Mene, Alkaa, Ääni, Painiketta, Kiiltävä, Audio">
            <a:hlinkClick r:id="rId3"/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92" y="5459263"/>
            <a:ext cx="457632" cy="4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278735" y="406772"/>
            <a:ext cx="1619568" cy="1590261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195917"/>
            <a:ext cx="6082110" cy="39325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791164" y="287636"/>
            <a:ext cx="6303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 Liikkumisvinkit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Keskustellaan mitkä asiat edesauttavat mukavaa koulumatkaa: sopiva aikataulutus,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säänmukainen varustus, hyvät kengät, toimiva pyörä, kaverin seura, turvallinen matka…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Testataan erialisia tapoja liikkua (LI, YMPPI, välitunti)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Miltä hengästyminen ja sykkeen nousu tuntuvat? Millaisessa liikkumisessa niin tapahtuu?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Tarkistetaan </a:t>
            </a:r>
            <a:r>
              <a:rPr lang="fi-FI" sz="1400" dirty="0">
                <a:latin typeface="Bahnschrift Light Condensed" panose="020B0502040204020203" pitchFamily="34" charset="0"/>
                <a:hlinkClick r:id="rId5"/>
              </a:rPr>
              <a:t>polkupyörän kunto </a:t>
            </a:r>
            <a:r>
              <a:rPr lang="fi-FI" sz="1400" dirty="0">
                <a:latin typeface="Bahnschrift Light Condensed" panose="020B0502040204020203" pitchFamily="34" charset="0"/>
              </a:rPr>
              <a:t>ja </a:t>
            </a:r>
            <a:r>
              <a:rPr lang="fi-FI" sz="1400" dirty="0">
                <a:latin typeface="Bahnschrift Light Condensed" panose="020B0502040204020203" pitchFamily="34" charset="0"/>
                <a:hlinkClick r:id="rId6"/>
              </a:rPr>
              <a:t>harjoitellaan pyöräilytaitoja</a:t>
            </a:r>
            <a:r>
              <a:rPr lang="fi-FI" sz="1400" dirty="0">
                <a:latin typeface="Bahnschrift Light Condensed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Leikitään </a:t>
            </a:r>
            <a:r>
              <a:rPr lang="fi-FI" sz="1400" dirty="0">
                <a:latin typeface="Bahnschrift Light Condensed" panose="020B0502040204020203" pitchFamily="34" charset="0"/>
                <a:hlinkClick r:id="rId7"/>
              </a:rPr>
              <a:t>pyöräilyleikkejä </a:t>
            </a:r>
            <a:r>
              <a:rPr lang="fi-FI" sz="1400" dirty="0">
                <a:latin typeface="Bahnschrift Light Condensed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Kerätään luokan omin voimin kuljettujen koulumatkakilometrien määrää.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Kuinka pitkälle pääsemme porukalla esim. viikon aikana?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Tutustutaan kaupungin liikuntadiplomiin </a:t>
            </a:r>
            <a:r>
              <a:rPr lang="fi-FI" sz="1400" dirty="0" err="1">
                <a:latin typeface="Bahnschrift Light Condensed" panose="020B0502040204020203" pitchFamily="34" charset="0"/>
              </a:rPr>
              <a:t>Qridissä</a:t>
            </a:r>
            <a:r>
              <a:rPr lang="fi-FI" sz="1400" dirty="0">
                <a:latin typeface="Bahnschrift Light Condensed" panose="020B0502040204020203" pitchFamily="34" charset="0"/>
              </a:rPr>
              <a:t>.</a:t>
            </a:r>
          </a:p>
          <a:p>
            <a:endParaRPr lang="fi-FI" sz="1400" dirty="0">
              <a:latin typeface="Bahnschrift Light Condensed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4600288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108075" y="3796973"/>
            <a:ext cx="4341319" cy="153777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6410943" y="4600288"/>
            <a:ext cx="379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Me hoksattiin vielä nämä!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57490" y="357725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A9142FF-2815-4B7B-9F50-D176ACC65EE8}"/>
              </a:ext>
            </a:extLst>
          </p:cNvPr>
          <p:cNvSpPr txBox="1"/>
          <p:nvPr/>
        </p:nvSpPr>
        <p:spPr>
          <a:xfrm>
            <a:off x="2587109" y="913672"/>
            <a:ext cx="218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Liikkuva koulu-oppilasryhmän  perustaminen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740498">
            <a:off x="8944421" y="4194495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>
                <a:latin typeface="Bahnschrift Light Condensed" panose="020B0502040204020203" pitchFamily="34" charset="0"/>
              </a:rPr>
              <a:t>KILOMETRIT KARTTUU!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0308B3B-D984-4ADF-A22D-5CB1A64E14E0}"/>
              </a:ext>
            </a:extLst>
          </p:cNvPr>
          <p:cNvSpPr txBox="1"/>
          <p:nvPr/>
        </p:nvSpPr>
        <p:spPr>
          <a:xfrm flipH="1">
            <a:off x="170362" y="3796973"/>
            <a:ext cx="43413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latin typeface="Bahnschrift Light Condensed" panose="020B0502040204020203" pitchFamily="34" charset="0"/>
              </a:rPr>
              <a:t>Kuljetaan koulumatka omin lihasvoimin.</a:t>
            </a:r>
          </a:p>
          <a:p>
            <a:pPr algn="ctr"/>
            <a:r>
              <a:rPr lang="fi-FI">
                <a:latin typeface="Bahnschrift Light Condensed" panose="020B0502040204020203" pitchFamily="34" charset="0"/>
              </a:rPr>
              <a:t>Hyvä kunto auttaa jaksamaan ja pysymään terveenä.</a:t>
            </a:r>
          </a:p>
          <a:p>
            <a:pPr algn="ctr"/>
            <a:endParaRPr lang="fi-FI" sz="1000">
              <a:latin typeface="Bahnschrift Light Condensed" panose="020B0502040204020203" pitchFamily="34" charset="0"/>
            </a:endParaRPr>
          </a:p>
          <a:p>
            <a:pPr algn="ctr"/>
            <a:r>
              <a:rPr lang="fi-FI" sz="2000">
                <a:latin typeface="Bahnschrift Light Condensed" panose="020B0502040204020203" pitchFamily="34" charset="0"/>
              </a:rPr>
              <a:t>Paranna kestävyyttä. </a:t>
            </a:r>
          </a:p>
          <a:p>
            <a:pPr algn="ctr"/>
            <a:r>
              <a:rPr lang="fi-FI" sz="2000">
                <a:latin typeface="Bahnschrift Light Condensed" panose="020B0502040204020203" pitchFamily="34" charset="0"/>
              </a:rPr>
              <a:t>Nosta reilusti sykettä ja hengästy 3krt/vko.</a:t>
            </a:r>
            <a:endParaRPr lang="fi-FI" sz="2000"/>
          </a:p>
          <a:p>
            <a:endParaRPr lang="fi-FI"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Info, Tiedot, Palvelu, Tuki, Huutomerkki, Apua">
            <a:hlinkClick r:id="rId8"/>
            <a:extLst>
              <a:ext uri="{FF2B5EF4-FFF2-40B4-BE49-F238E27FC236}">
                <a16:creationId xmlns:a16="http://schemas.microsoft.com/office/drawing/2014/main" id="{960A5260-3FBF-4E60-AD15-9B9412D3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58" y="5507952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nfo, Tiedot, Palvelu, Tuki, Huutomerkki, Apua">
            <a:hlinkClick r:id="rId10"/>
            <a:extLst>
              <a:ext uri="{FF2B5EF4-FFF2-40B4-BE49-F238E27FC236}">
                <a16:creationId xmlns:a16="http://schemas.microsoft.com/office/drawing/2014/main" id="{5F133DC5-BE64-4BF2-A066-61E62D96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4" y="5520522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>
            <a:hlinkClick r:id="rId11" action="ppaction://hlinksldjump"/>
            <a:extLst>
              <a:ext uri="{FF2B5EF4-FFF2-40B4-BE49-F238E27FC236}">
                <a16:creationId xmlns:a16="http://schemas.microsoft.com/office/drawing/2014/main" id="{67601B86-6066-4E66-A72C-CF0E0C7DB5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70344" y="6220673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2924"/>
            <a:ext cx="4100733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SYYSKUU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VÄLITUNNIT VIRKISTÄVÄT</a:t>
            </a:r>
          </a:p>
        </p:txBody>
      </p:sp>
      <p:pic>
        <p:nvPicPr>
          <p:cNvPr id="7" name="Picture 4" descr="Leikkiä, Mene, Alkaa, Ääni, Painiketta, Kiiltävä, Audio">
            <a:hlinkClick r:id="rId3"/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63" y="5394704"/>
            <a:ext cx="507894" cy="5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451013" y="393520"/>
            <a:ext cx="1619568" cy="1590261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19358" y="209168"/>
            <a:ext cx="6082110" cy="39325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669019" y="242103"/>
            <a:ext cx="612276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 Liikkumisvinkit</a:t>
            </a:r>
          </a:p>
          <a:p>
            <a:endParaRPr lang="fi-FI" sz="1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Kokeillaan ihan uutta leikkiä/haastetta/touhuideaa välitunnille- </a:t>
            </a:r>
            <a:r>
              <a:rPr lang="fi-FI" sz="1400" dirty="0">
                <a:latin typeface="Bahnschrift Light Condensed" panose="020B0502040204020203" pitchFamily="34" charset="0"/>
                <a:hlinkClick r:id="rId5"/>
              </a:rPr>
              <a:t>Vilskettä välitunnille </a:t>
            </a:r>
            <a:r>
              <a:rPr lang="fi-FI" sz="1400" dirty="0">
                <a:latin typeface="Bahnschrift Light Condensed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Vietetään kerran viikossa yksi luokan välkkä ja pelataan/leikitään koko porukalla.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Vietetään metsävälitunti, leikitään opettajan valvonnassa koulun lähimetsässä.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Toteutetaan </a:t>
            </a:r>
            <a:r>
              <a:rPr lang="fi-FI" sz="1400" dirty="0">
                <a:solidFill>
                  <a:srgbClr val="0563C1"/>
                </a:solidFill>
                <a:latin typeface="Bahnschrift Light Condense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Välkkähölkkä</a:t>
            </a:r>
            <a:r>
              <a:rPr lang="fi-FI" sz="1400" dirty="0">
                <a:latin typeface="Bahnschrift Light Condensed" panose="020B0502040204020203" pitchFamily="34" charset="0"/>
              </a:rPr>
              <a:t> – luokka/kouluhaaste.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Kokeillaan välkkälainaamosta jotain itselle ihan uutta välinettä.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Vietetään käytäväliikkumisen teemaviikko, sovitaan liikkumistapa: hiipien, hyppien, varpailla…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Pyydetään kummioppilasta hippaleikkiin. Keksitään yhdessä hipalle nimi ja idea.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Tehdään välituntihyrrä johon tuumitaan yhdessä esim.6 välituntitouhua.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Kukin voi itselleen  pyöräyttää touhuidean välitunnille lähtiessään.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Kirjoitetaan välkkälainaamoon kuvallisia ohjeita mukavista leikki- ja peli-ideoista.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Lisää vinkkejä löytyy mm. </a:t>
            </a:r>
            <a:r>
              <a:rPr lang="fi-FI" sz="1400" dirty="0">
                <a:latin typeface="Bahnschrift Light Condensed" panose="020B0502040204020203" pitchFamily="34" charset="0"/>
                <a:hlinkClick r:id="rId7"/>
              </a:rPr>
              <a:t>Liikuttavan hyvä välitunti </a:t>
            </a:r>
            <a:r>
              <a:rPr lang="fi-FI" sz="1400" dirty="0">
                <a:latin typeface="Bahnschrift Light Condensed" panose="020B0502040204020203" pitchFamily="34" charset="0"/>
              </a:rPr>
              <a:t>.</a:t>
            </a:r>
          </a:p>
          <a:p>
            <a:endParaRPr lang="fi-FI" sz="1600" dirty="0">
              <a:latin typeface="Bahnschrift Light Condensed" panose="020B0502040204020203" pitchFamily="34" charset="0"/>
            </a:endParaRPr>
          </a:p>
          <a:p>
            <a:r>
              <a:rPr lang="fi-FI" sz="1400" dirty="0">
                <a:latin typeface="Bahnschrift Light Condensed" panose="020B0502040204020203" pitchFamily="34" charset="0"/>
              </a:rPr>
              <a:t>              Maistuisiko pyöräperjantai? 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              Voisiko perjantaisin välitunneilla ajella pyörällä sovitulla alueella?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              Voisiko asiaa ehdottaa rehtorille? Miten ehdotus kannattaisi valmistella?</a:t>
            </a:r>
          </a:p>
          <a:p>
            <a:r>
              <a:rPr lang="fi-FI" sz="1600" dirty="0"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4600288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114303" y="3810002"/>
            <a:ext cx="4471552" cy="146920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>
                <a:latin typeface="Bahnschrift Light Condensed" panose="020B0502040204020203" pitchFamily="34" charset="0"/>
              </a:rPr>
              <a:t>Liikkumalla reippaasti ja rasittavasti vähintään tunnin päivässä </a:t>
            </a:r>
          </a:p>
          <a:p>
            <a:pPr algn="ctr"/>
            <a:r>
              <a:rPr lang="fi-FI" sz="2000">
                <a:latin typeface="Bahnschrift Light Condensed" panose="020B0502040204020203" pitchFamily="34" charset="0"/>
              </a:rPr>
              <a:t>pysyt virkeänä ja jaksat väsymättä arjen touhut.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47734" y="4604830"/>
            <a:ext cx="379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Me hoksattiin vielä nämä!</a:t>
            </a:r>
          </a:p>
          <a:p>
            <a:endParaRPr lang="fi-FI" sz="2400">
              <a:latin typeface="Bahnschrift Light Condensed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57490" y="370978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A9142FF-2815-4B7B-9F50-D176ACC65EE8}"/>
              </a:ext>
            </a:extLst>
          </p:cNvPr>
          <p:cNvSpPr txBox="1"/>
          <p:nvPr/>
        </p:nvSpPr>
        <p:spPr>
          <a:xfrm>
            <a:off x="2569894" y="906688"/>
            <a:ext cx="159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Välkkäri-toiminnan käynnistäminen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1292176">
            <a:off x="8919576" y="4687883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>
                <a:latin typeface="Bahnschrift Light Condensed" panose="020B0502040204020203" pitchFamily="34" charset="0"/>
              </a:rPr>
              <a:t>JOKO MENNÄÄÄÄÄN?!</a:t>
            </a:r>
          </a:p>
        </p:txBody>
      </p:sp>
      <p:pic>
        <p:nvPicPr>
          <p:cNvPr id="21" name="Picture 2" descr="Info, Tiedot, Palvelu, Tuki, Huutomerkki, Apua">
            <a:hlinkClick r:id="rId8"/>
            <a:extLst>
              <a:ext uri="{FF2B5EF4-FFF2-40B4-BE49-F238E27FC236}">
                <a16:creationId xmlns:a16="http://schemas.microsoft.com/office/drawing/2014/main" id="{37B21127-440E-484D-BDA3-33FF0362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55" y="5435827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hlinkClick r:id="rId10" action="ppaction://hlinksldjump"/>
            <a:extLst>
              <a:ext uri="{FF2B5EF4-FFF2-40B4-BE49-F238E27FC236}">
                <a16:creationId xmlns:a16="http://schemas.microsoft.com/office/drawing/2014/main" id="{84CC50A9-3C5E-488C-A280-BF07B6AF6B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55677" y="6211260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0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86175"/>
            <a:ext cx="4100733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LOKAKUU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TAUOTETAAN ISTUMISTA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466251" y="449212"/>
            <a:ext cx="1403384" cy="1477779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800">
                <a:solidFill>
                  <a:schemeClr val="bg1"/>
                </a:solidFill>
                <a:latin typeface="Bahnschrift Light Condensed" panose="020B0502040204020203" pitchFamily="34" charset="0"/>
              </a:rPr>
              <a:t>Sisävälkät </a:t>
            </a:r>
          </a:p>
          <a:p>
            <a:r>
              <a:rPr lang="fi-FI" sz="1800">
                <a:solidFill>
                  <a:schemeClr val="bg1"/>
                </a:solidFill>
                <a:latin typeface="Bahnschrift Light Condensed" panose="020B0502040204020203" pitchFamily="34" charset="0"/>
              </a:rPr>
              <a:t>käyttöön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195916"/>
            <a:ext cx="6082110" cy="424821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722156" y="194340"/>
            <a:ext cx="60821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  Liikkumisvinkit</a:t>
            </a:r>
          </a:p>
          <a:p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Vastataan opiskeltaessa vaihtoehtokysymyksiin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asennoilla tai liikkeillä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Työskennellään seisten tai syväkyykyssä; luetaan, keskustellaan, piirretään…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Pidetään välillä taukojumppa 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   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   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   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  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 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fi-FI" sz="14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.</a:t>
            </a:r>
            <a:br>
              <a:rPr lang="fi-FI" sz="1400" b="1" dirty="0">
                <a:latin typeface="Bahnschrift Light Condensed" panose="020B0502040204020203" pitchFamily="34" charset="0"/>
              </a:rPr>
            </a:br>
            <a:endParaRPr lang="fi-FI" sz="800" b="1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Pidetään liikunnallisia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aamunavauksia</a:t>
            </a:r>
            <a:r>
              <a:rPr lang="fi-FI" sz="1400" dirty="0">
                <a:latin typeface="Bahnschrift Light Condensed" panose="020B0502040204020203" pitchFamily="34" charset="0"/>
              </a:rPr>
              <a:t>. Keksitään ja ohjataan vuorotellen.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Pidetään välillä Breikkejä; pieniä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kisailuja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,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aivojumppaa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,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tasapainoharjoituksia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,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venyttelyitä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Käytetään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Timetimereita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 </a:t>
            </a:r>
            <a:r>
              <a:rPr lang="fi-FI" sz="1400" dirty="0">
                <a:latin typeface="Bahnschrift Light Condensed" panose="020B0502040204020203" pitchFamily="34" charset="0"/>
              </a:rPr>
              <a:t>taukomuistuttajina.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”Yllätyskyykky” -Valitaan päivän tauottaja, joka haluamassaan kohdassa päivää kilauttaa esim. kelloa yhteisen tauon merkiksi. Suunnitellaan yhdessä tauoksi sopiva päivän liike.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Tehdään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taukoliikenoppa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,</a:t>
            </a:r>
            <a:r>
              <a:rPr lang="fi-FI" sz="1400" dirty="0">
                <a:latin typeface="Bahnschrift Light Condensed" panose="020B0502040204020203" pitchFamily="34" charset="0"/>
              </a:rPr>
              <a:t> jota pyöräytetään sovitun tehtävän jälkeen ja liikutaan sen mukaan.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Käytetään sovelluksia taukoliikuntatuokioissa: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	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Sprintgame</a:t>
            </a:r>
            <a:r>
              <a:rPr lang="fi-FI" sz="1400" dirty="0">
                <a:latin typeface="Bahnschrift Light Condensed" panose="020B0502040204020203" pitchFamily="34" charset="0"/>
              </a:rPr>
              <a:t> - turnaussovellus, vaatii älylaitteet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     </a:t>
            </a:r>
            <a:r>
              <a:rPr lang="fi-FI" sz="1400" dirty="0">
                <a:solidFill>
                  <a:schemeClr val="accent1"/>
                </a:solidFill>
                <a:latin typeface="Bahnschrift Light Condensed" panose="020B0502040204020203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Taukojumppia</a:t>
            </a:r>
            <a:r>
              <a:rPr lang="fi-FI" sz="1400" dirty="0">
                <a:latin typeface="Bahnschrift Light Condensed" panose="020B0502040204020203" pitchFamily="34" charset="0"/>
              </a:rPr>
              <a:t> –vaatii kirjautumisen.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4640045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108370" y="4023819"/>
            <a:ext cx="4341319" cy="115956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89623" y="4626792"/>
            <a:ext cx="397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Me hoksattiin vielä nämä!</a:t>
            </a:r>
          </a:p>
          <a:p>
            <a:endParaRPr lang="fi-FI" sz="2400" dirty="0">
              <a:latin typeface="Bahnschrift Light Condensed" panose="020B0502040204020203" pitchFamily="34" charset="0"/>
            </a:endParaRPr>
          </a:p>
          <a:p>
            <a:endParaRPr lang="fi-FI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57490" y="370978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1280767">
            <a:off x="9459420" y="4325581"/>
            <a:ext cx="24400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FAB244B-7E9F-40C0-9A38-7F1A710E6F16}"/>
              </a:ext>
            </a:extLst>
          </p:cNvPr>
          <p:cNvSpPr txBox="1"/>
          <p:nvPr/>
        </p:nvSpPr>
        <p:spPr>
          <a:xfrm>
            <a:off x="237097" y="4162770"/>
            <a:ext cx="4279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Tauota pitkäkestoista paikallaanoloa</a:t>
            </a:r>
            <a:r>
              <a:rPr lang="fi-FI">
                <a:latin typeface="Bahnschrift Light Condensed" panose="020B0502040204020203" pitchFamily="34" charset="0"/>
              </a:rPr>
              <a:t>,</a:t>
            </a:r>
          </a:p>
          <a:p>
            <a:r>
              <a:rPr lang="fi-FI">
                <a:latin typeface="Bahnschrift Light Condensed" panose="020B0502040204020203" pitchFamily="34" charset="0"/>
              </a:rPr>
              <a:t>pysyt virkeänä, terveempänä ja opit paremmin!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6A1458D-66DA-4E62-A5F8-78EB25161554}"/>
              </a:ext>
            </a:extLst>
          </p:cNvPr>
          <p:cNvSpPr txBox="1"/>
          <p:nvPr/>
        </p:nvSpPr>
        <p:spPr>
          <a:xfrm rot="1316641">
            <a:off x="9567906" y="4488824"/>
            <a:ext cx="249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TAUKO TEKEE TERÄÄ!</a:t>
            </a:r>
          </a:p>
        </p:txBody>
      </p:sp>
      <p:pic>
        <p:nvPicPr>
          <p:cNvPr id="21" name="Picture 4" descr="Leikkiä, Mene, Alkaa, Ääni, Painiketta, Kiiltävä, Audio">
            <a:hlinkClick r:id="rId19"/>
            <a:extLst>
              <a:ext uri="{FF2B5EF4-FFF2-40B4-BE49-F238E27FC236}">
                <a16:creationId xmlns:a16="http://schemas.microsoft.com/office/drawing/2014/main" id="{A48FE85E-589A-49F5-8F9D-5BE8F221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21" y="5318294"/>
            <a:ext cx="510093" cy="50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fo, Tiedot, Palvelu, Tuki, Huutomerkki, Apua">
            <a:hlinkClick r:id="rId21"/>
            <a:extLst>
              <a:ext uri="{FF2B5EF4-FFF2-40B4-BE49-F238E27FC236}">
                <a16:creationId xmlns:a16="http://schemas.microsoft.com/office/drawing/2014/main" id="{B2A7EBD8-E35A-4453-83B4-B26F4D9D7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59" y="5390365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uva 23">
            <a:hlinkClick r:id="rId23" action="ppaction://hlinksldjump"/>
            <a:extLst>
              <a:ext uri="{FF2B5EF4-FFF2-40B4-BE49-F238E27FC236}">
                <a16:creationId xmlns:a16="http://schemas.microsoft.com/office/drawing/2014/main" id="{E2C9BE9A-8FED-459C-86B9-9EC8C3E50B9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551354" y="6184148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840411"/>
            <a:ext cx="4487939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MARRASKUU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OPITAAN TOIMIEN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532958" y="143647"/>
            <a:ext cx="1946371" cy="1836025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195916"/>
            <a:ext cx="6082110" cy="39325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771780" y="260696"/>
            <a:ext cx="625819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Liikkumisvinkit</a:t>
            </a:r>
          </a:p>
          <a:p>
            <a:endParaRPr lang="fi-FI" sz="9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Suunnitellaan yhdessä päivän tehtävien työskentelyrytmiä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pitkän paikallaanolon ehkäisemiseksi.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Kokeillaan uusia tapoja opetella asioita toiminnan avulla.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	</a:t>
            </a:r>
            <a:r>
              <a:rPr lang="fi-FI" sz="1400" u="sng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p</a:t>
            </a:r>
            <a:r>
              <a:rPr lang="fi-FI" sz="1400" dirty="0">
                <a:latin typeface="Bahnschrift Light Condensed" panose="020B0502040204020203" pitchFamily="34" charset="0"/>
                <a:hlinkClick r:id="rId3"/>
              </a:rPr>
              <a:t>äivän sana liikuttaa</a:t>
            </a:r>
            <a:r>
              <a:rPr lang="fi-FI" sz="1400" dirty="0">
                <a:latin typeface="Bahnschrift Light Condensed" panose="020B0502040204020203" pitchFamily="34" charset="0"/>
              </a:rPr>
              <a:t>                 </a:t>
            </a:r>
            <a:r>
              <a:rPr lang="fi-FI" sz="1400" dirty="0">
                <a:latin typeface="Bahnschrift Light Condensed" panose="020B0502040204020203" pitchFamily="34" charset="0"/>
                <a:hlinkClick r:id="rId4"/>
              </a:rPr>
              <a:t>lukuja liikkuen </a:t>
            </a:r>
            <a:r>
              <a:rPr lang="fi-FI" sz="1400" dirty="0">
                <a:latin typeface="Bahnschrift Light Condensed" panose="020B0502040204020203" pitchFamily="34" charset="0"/>
              </a:rPr>
              <a:t>– vinkkejä alkuopetukseen 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	</a:t>
            </a:r>
            <a:r>
              <a:rPr lang="fi-FI" sz="1400" dirty="0">
                <a:latin typeface="Bahnschrift Light Condensed" panose="020B0502040204020203" pitchFamily="34" charset="0"/>
                <a:hlinkClick r:id="rId5"/>
              </a:rPr>
              <a:t>vinkkejä luokkaan</a:t>
            </a:r>
            <a:r>
              <a:rPr lang="fi-FI" sz="1400" dirty="0">
                <a:latin typeface="Bahnschrift Light Condensed" panose="020B0502040204020203" pitchFamily="34" charset="0"/>
              </a:rPr>
              <a:t>                      </a:t>
            </a:r>
            <a:r>
              <a:rPr lang="fi-FI" sz="1400" dirty="0">
                <a:latin typeface="Bahnschrift Light Condensed" panose="020B0502040204020203" pitchFamily="34" charset="0"/>
                <a:hlinkClick r:id="rId6"/>
              </a:rPr>
              <a:t>liikkuva Alias</a:t>
            </a:r>
            <a:endParaRPr lang="fi-FI" sz="1400" dirty="0">
              <a:latin typeface="Bahnschrift Light Condensed" panose="020B0502040204020203" pitchFamily="34" charset="0"/>
            </a:endParaRPr>
          </a:p>
          <a:p>
            <a:r>
              <a:rPr lang="fi-FI" sz="1400" dirty="0">
                <a:latin typeface="Bahnschrift Light Condensed" panose="020B0502040204020203" pitchFamily="34" charset="0"/>
              </a:rPr>
              <a:t>	</a:t>
            </a:r>
            <a:r>
              <a:rPr lang="fi-FI" sz="1400" dirty="0">
                <a:latin typeface="Bahnschrift Light Condensed" panose="020B0502040204020203" pitchFamily="34" charset="0"/>
                <a:hlinkClick r:id="rId7"/>
              </a:rPr>
              <a:t>vinkkejä luokan ulkopuolelle</a:t>
            </a:r>
            <a:r>
              <a:rPr lang="fi-FI" sz="1400" dirty="0">
                <a:latin typeface="Bahnschrift Light Condensed" panose="020B0502040204020203" pitchFamily="34" charset="0"/>
              </a:rPr>
              <a:t>     </a:t>
            </a:r>
            <a:r>
              <a:rPr lang="fi-FI" sz="1400" dirty="0">
                <a:latin typeface="Bahnschrift Light Condensed" panose="020B0502040204020203" pitchFamily="34" charset="0"/>
                <a:hlinkClick r:id="rId8"/>
              </a:rPr>
              <a:t>päässälaskuTwister</a:t>
            </a:r>
            <a:r>
              <a:rPr lang="fi-FI" sz="140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	</a:t>
            </a:r>
            <a:r>
              <a:rPr lang="fi-FI" sz="1400" dirty="0">
                <a:latin typeface="Bahnschrift Light Condensed" panose="020B0502040204020203" pitchFamily="34" charset="0"/>
                <a:hlinkClick r:id="rId9"/>
              </a:rPr>
              <a:t>Toiminnallisia tehtäviä alakouluun 1</a:t>
            </a:r>
            <a:r>
              <a:rPr lang="fi-FI" sz="140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fi-FI" sz="1400" dirty="0">
                <a:latin typeface="Bahnschrift Light Condensed" panose="020B0502040204020203" pitchFamily="34" charset="0"/>
              </a:rPr>
              <a:t>            </a:t>
            </a:r>
            <a:r>
              <a:rPr lang="fi-FI" sz="1400" dirty="0">
                <a:latin typeface="Bahnschrift Light Condensed" panose="020B0502040204020203" pitchFamily="34" charset="0"/>
                <a:hlinkClick r:id="rId10"/>
              </a:rPr>
              <a:t>Toiminnallistamisvinkkejä kaikkiin oppiaineisiin</a:t>
            </a:r>
            <a:endParaRPr lang="fi-FI" sz="1400" dirty="0">
              <a:latin typeface="Bahnschrift Light Condensed" panose="020B0502040204020203" pitchFamily="34" charset="0"/>
            </a:endParaRPr>
          </a:p>
          <a:p>
            <a:r>
              <a:rPr lang="fi-FI" sz="1400" dirty="0">
                <a:latin typeface="Bahnschrift Light Condensed" panose="020B0502040204020203" pitchFamily="34" charset="0"/>
              </a:rPr>
              <a:t>            Toiminnallisen oppimisen verkkokoulu- </a:t>
            </a:r>
            <a:r>
              <a:rPr lang="fi-FI" sz="1400" dirty="0">
                <a:latin typeface="Bahnschrift Light Condensed" panose="020B0502040204020203" pitchFamily="34" charset="0"/>
                <a:hlinkClick r:id="rId11"/>
              </a:rPr>
              <a:t>Facebook-sivut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	</a:t>
            </a:r>
            <a:r>
              <a:rPr lang="fi-FI" sz="1400" dirty="0">
                <a:latin typeface="Bahnschrift Light Condensed" panose="020B0502040204020203" pitchFamily="34" charset="0"/>
                <a:hlinkClick r:id="rId12"/>
              </a:rPr>
              <a:t>Helppoja tapoja lisätä liikuntaa oppitunneille</a:t>
            </a:r>
            <a:endParaRPr lang="fi-FI" sz="1400" dirty="0">
              <a:latin typeface="Bahnschrift Light Condensed" panose="020B0502040204020203" pitchFamily="34" charset="0"/>
            </a:endParaRP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Keksitään juuri meille ja meidän luokkatilaan hyvin sopiva toiminnallinen tapa opiskella.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Käytetään sitä esim. kerran viikossa.</a:t>
            </a:r>
          </a:p>
          <a:p>
            <a:endParaRPr lang="fi-FI" sz="1400" dirty="0">
              <a:latin typeface="Bahnschrift Light Condensed" panose="020B0502040204020203" pitchFamily="34" charset="0"/>
            </a:endParaRPr>
          </a:p>
          <a:p>
            <a:endParaRPr lang="fi-FI" sz="14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3" y="4600288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81581" y="3429000"/>
            <a:ext cx="4509079" cy="208616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77902" y="4686247"/>
            <a:ext cx="5409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Me hoksattiin vielä nämä!</a:t>
            </a:r>
          </a:p>
          <a:p>
            <a:endParaRPr lang="fi-FI">
              <a:latin typeface="Bahnschrift Light Condensed" panose="020B0502040204020203" pitchFamily="34" charset="0"/>
            </a:endParaRPr>
          </a:p>
          <a:p>
            <a:endParaRPr lang="fi-FI" sz="2400">
              <a:latin typeface="Bahnschrift Light Condensed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117244" y="370399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824346">
            <a:off x="8812298" y="4202078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9DCBBE-F10C-44E4-9014-5FB22E9E270B}"/>
              </a:ext>
            </a:extLst>
          </p:cNvPr>
          <p:cNvSpPr txBox="1"/>
          <p:nvPr/>
        </p:nvSpPr>
        <p:spPr>
          <a:xfrm>
            <a:off x="2815232" y="746223"/>
            <a:ext cx="159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Keho tarvitsee myös monipuolista ruokaa oppimiseen!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7F13D94D-6C31-430B-BF5B-BBDCA86CDAB5}"/>
              </a:ext>
            </a:extLst>
          </p:cNvPr>
          <p:cNvSpPr txBox="1"/>
          <p:nvPr/>
        </p:nvSpPr>
        <p:spPr>
          <a:xfrm>
            <a:off x="243606" y="3566258"/>
            <a:ext cx="44098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Liikkuminen auttaa oppimaan. </a:t>
            </a:r>
          </a:p>
          <a:p>
            <a:endParaRPr lang="fi-FI" sz="1000">
              <a:latin typeface="Bahnschrift Light Condensed" panose="020B0502040204020203" pitchFamily="34" charset="0"/>
            </a:endParaRPr>
          </a:p>
          <a:p>
            <a:r>
              <a:rPr lang="fi-FI" sz="2400">
                <a:latin typeface="Bahnschrift Light Condensed" panose="020B0502040204020203" pitchFamily="34" charset="0"/>
              </a:rPr>
              <a:t>Myös riittävää unta tarvitaan oppimiseen.</a:t>
            </a:r>
          </a:p>
          <a:p>
            <a:r>
              <a:rPr lang="fi-FI" sz="2400">
                <a:latin typeface="Bahnschrift Light Condensed" panose="020B0502040204020203" pitchFamily="34" charset="0"/>
              </a:rPr>
              <a:t>Palaudu päivästä, nuku riittävästi. </a:t>
            </a:r>
          </a:p>
          <a:p>
            <a:r>
              <a:rPr lang="fi-FI">
                <a:latin typeface="Bahnschrift Light Condensed" panose="020B0502040204020203" pitchFamily="34" charset="0"/>
              </a:rPr>
              <a:t>Anna aivoille aikaa jäsentää ajatuksia </a:t>
            </a:r>
            <a:br>
              <a:rPr lang="fi-FI">
                <a:latin typeface="Bahnschrift Light Condensed" panose="020B0502040204020203" pitchFamily="34" charset="0"/>
              </a:rPr>
            </a:br>
            <a:r>
              <a:rPr lang="fi-FI">
                <a:latin typeface="Bahnschrift Light Condensed" panose="020B0502040204020203" pitchFamily="34" charset="0"/>
              </a:rPr>
              <a:t>ja rakentaa uutta.</a:t>
            </a:r>
          </a:p>
        </p:txBody>
      </p:sp>
      <p:pic>
        <p:nvPicPr>
          <p:cNvPr id="22" name="Picture 4" descr="Leikkiä, Mene, Alkaa, Ääni, Painiketta, Kiiltävä, Audio">
            <a:hlinkClick r:id="rId13"/>
            <a:extLst>
              <a:ext uri="{FF2B5EF4-FFF2-40B4-BE49-F238E27FC236}">
                <a16:creationId xmlns:a16="http://schemas.microsoft.com/office/drawing/2014/main" id="{A769D94B-B4ED-4E95-AF33-5B030C3E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66" y="2990950"/>
            <a:ext cx="374195" cy="3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fo, Tiedot, Palvelu, Tuki, Huutomerkki, Apua">
            <a:hlinkClick r:id="rId15"/>
            <a:extLst>
              <a:ext uri="{FF2B5EF4-FFF2-40B4-BE49-F238E27FC236}">
                <a16:creationId xmlns:a16="http://schemas.microsoft.com/office/drawing/2014/main" id="{D6A7234E-49FC-4639-BD4B-148E26E9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74" y="5779729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eikkiä, Mene, Alkaa, Ääni, Painiketta, Kiiltävä, Audio">
            <a:hlinkClick r:id="rId17"/>
            <a:extLst>
              <a:ext uri="{FF2B5EF4-FFF2-40B4-BE49-F238E27FC236}">
                <a16:creationId xmlns:a16="http://schemas.microsoft.com/office/drawing/2014/main" id="{05F451CE-861C-4282-979C-771A9A6A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21" y="2967512"/>
            <a:ext cx="374195" cy="3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eikkiä, Mene, Alkaa, Ääni, Painiketta, Kiiltävä, Audio">
            <a:hlinkClick r:id="rId18"/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74" y="5698278"/>
            <a:ext cx="515854" cy="5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fo, Tiedot, Palvelu, Tuki, Huutomerkki, Apua">
            <a:hlinkClick r:id="rId19"/>
            <a:extLst>
              <a:ext uri="{FF2B5EF4-FFF2-40B4-BE49-F238E27FC236}">
                <a16:creationId xmlns:a16="http://schemas.microsoft.com/office/drawing/2014/main" id="{A8EED275-66BF-4106-8827-19D365A3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25" y="5778274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hlinkClick r:id="rId20" action="ppaction://hlinksldjump"/>
            <a:extLst>
              <a:ext uri="{FF2B5EF4-FFF2-40B4-BE49-F238E27FC236}">
                <a16:creationId xmlns:a16="http://schemas.microsoft.com/office/drawing/2014/main" id="{4DAB96DD-32A1-441C-8273-F71B4CED63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548845" y="6148144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0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2923"/>
            <a:ext cx="4100733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JOULUKUU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TEMPAISTAAN YHDESSÄ</a:t>
            </a:r>
          </a:p>
        </p:txBody>
      </p:sp>
      <p:pic>
        <p:nvPicPr>
          <p:cNvPr id="7" name="Picture 4" descr="Leikkiä, Mene, Alkaa, Ääni, Painiketta, Kiiltävä, Audio"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33" y="5577386"/>
            <a:ext cx="531128" cy="5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671079" y="408396"/>
            <a:ext cx="1619568" cy="1590261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209169"/>
            <a:ext cx="6082110" cy="39325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837900" y="285648"/>
            <a:ext cx="6077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  Liikkumisvinkit</a:t>
            </a:r>
          </a:p>
          <a:p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Ideoidaan, suunnitellaan ja toteutetaan yhdessä toiminnallinen joulukalenteri luokkaan tai koulun yhteiseksi.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Rakennetaan saliin tonttutemppurata luokkien vuorotellen käytettäväksi.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Vietetään käytävillä kävelyn teemapäivä – kuljetaan vain esim. hiippaillen.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Vietetään koko koulun kävelyvälkkätempaus niin, että kaikki ovat liikkeessä vähintään kävellen koko välkän. </a:t>
            </a:r>
          </a:p>
          <a:p>
            <a:endParaRPr lang="fi-FI" sz="16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Pidetään tonttujumppia pareittain luokkataukoina. Ideoi, suunnittele, vahvista opella, sovi toteutuspäivä, soita kulkusta taukomerkiksi ja liikuta kavereita.</a:t>
            </a:r>
            <a:endParaRPr lang="fi-FI" sz="2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Pidetään Tonttu nappaa -</a:t>
            </a:r>
            <a:r>
              <a:rPr lang="fi-FI" sz="1600" dirty="0">
                <a:latin typeface="Bahnschrift Light Condensed" panose="020B0502040204020203" pitchFamily="34" charset="0"/>
                <a:hlinkClick r:id="rId5"/>
              </a:rPr>
              <a:t>reaktiokisailu</a:t>
            </a:r>
            <a:r>
              <a:rPr lang="fi-FI" sz="1600" dirty="0">
                <a:latin typeface="Bahnschrift Light Condensed" panose="020B0502040204020203" pitchFamily="34" charset="0"/>
              </a:rPr>
              <a:t> jalkapallojoukkue Arsenalin harjoitustyyliin. Voidaan tehdä suomeksi, englanniksi tai ruotsiksi kehonosia luetellen.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4614142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108370" y="3870960"/>
            <a:ext cx="4341319" cy="148659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>
                <a:latin typeface="Bahnschrift Light Condensed" panose="020B0502040204020203" pitchFamily="34" charset="0"/>
              </a:rPr>
              <a:t>Tontutkin tietävät, että yhteishenki ja osallisuus kasvavat yhdessä tekemällä, kuulluksi tulemisella ja toisten kuuntelemisella.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44286" y="4732726"/>
            <a:ext cx="54765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Me hoksattiin vielä nämä!</a:t>
            </a:r>
          </a:p>
          <a:p>
            <a:endParaRPr lang="fi-FI" sz="2400">
              <a:latin typeface="Bahnschrift Light Condensed" panose="020B0502040204020203" pitchFamily="34" charset="0"/>
            </a:endParaRPr>
          </a:p>
          <a:p>
            <a:endParaRPr lang="fi-FI" sz="2400">
              <a:latin typeface="Bahnschrift Light Condensed" panose="020B0502040204020203" pitchFamily="34" charset="0"/>
            </a:endParaRPr>
          </a:p>
          <a:p>
            <a:endParaRPr lang="fi-FI" sz="2400">
              <a:latin typeface="Bahnschrift Light Condensed" panose="020B0502040204020203" pitchFamily="34" charset="0"/>
            </a:endParaRPr>
          </a:p>
          <a:p>
            <a:endParaRPr lang="fi-FI" sz="1400">
              <a:latin typeface="Bahnschrift Light Condensed" panose="020B0502040204020203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57490" y="370978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738233">
            <a:off x="8849192" y="4373552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825AF4-1614-4990-85EC-A2489CA2D4E5}"/>
              </a:ext>
            </a:extLst>
          </p:cNvPr>
          <p:cNvSpPr txBox="1"/>
          <p:nvPr/>
        </p:nvSpPr>
        <p:spPr>
          <a:xfrm>
            <a:off x="2986557" y="988431"/>
            <a:ext cx="92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Tontturata </a:t>
            </a:r>
          </a:p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saliin</a:t>
            </a:r>
          </a:p>
        </p:txBody>
      </p:sp>
      <p:pic>
        <p:nvPicPr>
          <p:cNvPr id="22" name="Picture 2" descr="Info, Tiedot, Palvelu, Tuki, Huutomerkki, Apua">
            <a:hlinkClick r:id="rId6"/>
            <a:extLst>
              <a:ext uri="{FF2B5EF4-FFF2-40B4-BE49-F238E27FC236}">
                <a16:creationId xmlns:a16="http://schemas.microsoft.com/office/drawing/2014/main" id="{004F54BD-5C4B-42C2-A4F4-1FCF751F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74" y="5641535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hlinkClick r:id="rId8" action="ppaction://hlinksldjump"/>
            <a:extLst>
              <a:ext uri="{FF2B5EF4-FFF2-40B4-BE49-F238E27FC236}">
                <a16:creationId xmlns:a16="http://schemas.microsoft.com/office/drawing/2014/main" id="{2392061D-A3A1-4F8B-8869-A8F9D75C0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3526" y="6142819"/>
            <a:ext cx="499915" cy="506012"/>
          </a:xfrm>
          <a:prstGeom prst="rect">
            <a:avLst/>
          </a:prstGeom>
        </p:spPr>
      </p:pic>
      <p:sp>
        <p:nvSpPr>
          <p:cNvPr id="23" name="Nuoli: Ylös 22">
            <a:extLst>
              <a:ext uri="{FF2B5EF4-FFF2-40B4-BE49-F238E27FC236}">
                <a16:creationId xmlns:a16="http://schemas.microsoft.com/office/drawing/2014/main" id="{A8D44215-B7E0-4793-86CE-D85259A069F4}"/>
              </a:ext>
            </a:extLst>
          </p:cNvPr>
          <p:cNvSpPr/>
          <p:nvPr/>
        </p:nvSpPr>
        <p:spPr>
          <a:xfrm rot="3736343">
            <a:off x="2083189" y="5759548"/>
            <a:ext cx="160340" cy="910272"/>
          </a:xfrm>
          <a:prstGeom prst="upArrow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AB533621-E36B-4B00-87DF-93D465D81EC6}"/>
              </a:ext>
            </a:extLst>
          </p:cNvPr>
          <p:cNvSpPr txBox="1"/>
          <p:nvPr/>
        </p:nvSpPr>
        <p:spPr>
          <a:xfrm>
            <a:off x="593526" y="6394488"/>
            <a:ext cx="5276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>
                <a:latin typeface="Bahnschrift Light Condensed" panose="020B0502040204020203" pitchFamily="34" charset="0"/>
              </a:rPr>
              <a:t>Suunnitellaan ja toteutetaan oma video teemasta osallisuus ja yhteishenki.</a:t>
            </a:r>
          </a:p>
        </p:txBody>
      </p:sp>
      <p:pic>
        <p:nvPicPr>
          <p:cNvPr id="4" name="Kuva 3">
            <a:hlinkClick r:id="rId10"/>
            <a:extLst>
              <a:ext uri="{FF2B5EF4-FFF2-40B4-BE49-F238E27FC236}">
                <a16:creationId xmlns:a16="http://schemas.microsoft.com/office/drawing/2014/main" id="{93323BB0-59A7-4B40-862B-2B6ADCBF63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329" y="5646389"/>
            <a:ext cx="402371" cy="40846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703B3E4-0F3C-41C2-B881-513527F7A447}"/>
              </a:ext>
            </a:extLst>
          </p:cNvPr>
          <p:cNvSpPr txBox="1"/>
          <p:nvPr/>
        </p:nvSpPr>
        <p:spPr>
          <a:xfrm>
            <a:off x="1421129" y="6009335"/>
            <a:ext cx="592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s.16</a:t>
            </a:r>
          </a:p>
        </p:txBody>
      </p:sp>
    </p:spTree>
    <p:extLst>
      <p:ext uri="{BB962C8B-B14F-4D97-AF65-F5344CB8AC3E}">
        <p14:creationId xmlns:p14="http://schemas.microsoft.com/office/powerpoint/2010/main" val="288226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2923"/>
            <a:ext cx="4983252" cy="2760098"/>
          </a:xfrm>
        </p:spPr>
        <p:txBody>
          <a:bodyPr>
            <a:normAutofit fontScale="90000"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TAMMIKUU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LIIKETTÄ </a:t>
            </a:r>
            <a:b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6000">
                <a:solidFill>
                  <a:srgbClr val="FFFFFF"/>
                </a:solidFill>
                <a:latin typeface="Bahnschrift Light Condensed" panose="020B0502040204020203" pitchFamily="34" charset="0"/>
              </a:rPr>
              <a:t>LIHAKSILLE JA LUILLE</a:t>
            </a:r>
          </a:p>
        </p:txBody>
      </p:sp>
      <p:pic>
        <p:nvPicPr>
          <p:cNvPr id="7" name="Picture 4" descr="Leikkiä, Mene, Alkaa, Ääni, Painiketta, Kiiltävä, Audio">
            <a:hlinkClick r:id="rId3"/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61" y="5469518"/>
            <a:ext cx="531128" cy="5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625891" y="502070"/>
            <a:ext cx="1678968" cy="1712733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latin typeface="Bahnschrift Light Condensed" panose="020B0502040204020203" pitchFamily="34" charset="0"/>
              </a:rPr>
              <a:t>Liikuntadiplomi </a:t>
            </a:r>
            <a:r>
              <a:rPr lang="fi-FI" sz="1400" err="1">
                <a:latin typeface="Bahnschrift Light Condensed" panose="020B0502040204020203" pitchFamily="34" charset="0"/>
              </a:rPr>
              <a:t>Qridissä</a:t>
            </a:r>
            <a:endParaRPr lang="fi-FI" sz="1400">
              <a:latin typeface="Bahnschrift Light Condensed" panose="020B0502040204020203" pitchFamily="34" charset="0"/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126042"/>
            <a:ext cx="6082110" cy="39325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953740" y="340201"/>
            <a:ext cx="5591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Liikkumisvinkit</a:t>
            </a:r>
          </a:p>
          <a:p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Käytetään taukotuokioissa hyppynaruja. </a:t>
            </a:r>
            <a:r>
              <a:rPr lang="fi-FI" sz="1600" dirty="0">
                <a:latin typeface="Bahnschrift Light Condensed" panose="020B0502040204020203" pitchFamily="34" charset="0"/>
                <a:hlinkClick r:id="rId5"/>
              </a:rPr>
              <a:t>1</a:t>
            </a:r>
            <a:r>
              <a:rPr lang="fi-FI" sz="1600" dirty="0">
                <a:latin typeface="Bahnschrift Light Condensed" panose="020B0502040204020203" pitchFamily="34" charset="0"/>
              </a:rPr>
              <a:t>  </a:t>
            </a:r>
            <a:r>
              <a:rPr lang="fi-FI" sz="1600" dirty="0">
                <a:latin typeface="Bahnschrift Light Condensed" panose="020B0502040204020203" pitchFamily="34" charset="0"/>
                <a:hlinkClick r:id="rId6"/>
              </a:rPr>
              <a:t>2</a:t>
            </a:r>
            <a:r>
              <a:rPr lang="fi-FI" sz="1600" dirty="0">
                <a:latin typeface="Bahnschrift Light Condensed" panose="020B0502040204020203" pitchFamily="34" charset="0"/>
              </a:rPr>
              <a:t>  </a:t>
            </a:r>
            <a:r>
              <a:rPr lang="fi-FI" sz="1600" dirty="0">
                <a:latin typeface="Bahnschrift Light Condensed" panose="020B0502040204020203" pitchFamily="34" charset="0"/>
                <a:hlinkClick r:id="rId7"/>
              </a:rPr>
              <a:t>3 </a:t>
            </a:r>
            <a:endParaRPr lang="fi-FI" sz="16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Käytetään </a:t>
            </a:r>
            <a:r>
              <a:rPr lang="fi-FI" sz="1600" dirty="0">
                <a:latin typeface="Bahnschrift Light Condensed" panose="020B0502040204020203" pitchFamily="34" charset="0"/>
                <a:hlinkClick r:id="rId8"/>
              </a:rPr>
              <a:t>taukoliikenopa</a:t>
            </a:r>
            <a:r>
              <a:rPr lang="fi-FI" sz="1600" u="sng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ssa</a:t>
            </a:r>
            <a:r>
              <a:rPr lang="fi-FI" sz="1600" dirty="0">
                <a:latin typeface="Bahnschrift Light Condensed" panose="020B0502040204020203" pitchFamily="34" charset="0"/>
              </a:rPr>
              <a:t> lihaskuntoliikkeitä. </a:t>
            </a:r>
            <a:r>
              <a:rPr lang="fi-FI" sz="1600" dirty="0">
                <a:latin typeface="Bahnschrift Light Condensed" panose="020B0502040204020203" pitchFamily="34" charset="0"/>
                <a:hlinkClick r:id="rId9"/>
              </a:rPr>
              <a:t>1</a:t>
            </a:r>
            <a:r>
              <a:rPr lang="fi-FI" sz="1600" dirty="0">
                <a:latin typeface="Bahnschrift Light Condensed" panose="020B0502040204020203" pitchFamily="34" charset="0"/>
              </a:rPr>
              <a:t>  </a:t>
            </a:r>
            <a:r>
              <a:rPr lang="fi-FI" sz="1600" dirty="0">
                <a:latin typeface="Bahnschrift Light Condensed" panose="020B0502040204020203" pitchFamily="34" charset="0"/>
                <a:hlinkClick r:id="rId10"/>
              </a:rPr>
              <a:t>2 </a:t>
            </a:r>
            <a:r>
              <a:rPr lang="fi-FI" sz="1600" dirty="0">
                <a:latin typeface="Bahnschrift Light Condensed" panose="020B0502040204020203" pitchFamily="34" charset="0"/>
              </a:rPr>
              <a:t> </a:t>
            </a:r>
            <a:r>
              <a:rPr lang="fi-FI" sz="1600" dirty="0">
                <a:latin typeface="Bahnschrift Light Condensed" panose="020B0502040204020203" pitchFamily="34" charset="0"/>
                <a:hlinkClick r:id="rId11"/>
              </a:rPr>
              <a:t>3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Tehdään liikuntatunneilla lihasvoimaa ja luukestävyyttä harjoittavia tehtäviä, niitä ja niiden merkitystä sanallistaen.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Pohditaan, mitkä liikkumistavat sisältävät hyppyjä ja nopeita käännöksiä eli vahvistavat luita. Käytetään ideoita välituntileikeissä ja taukoliikkeissä.</a:t>
            </a:r>
            <a:br>
              <a:rPr lang="fi-FI" sz="1600" dirty="0">
                <a:latin typeface="Bahnschrift Light Condensed" panose="020B0502040204020203" pitchFamily="34" charset="0"/>
              </a:rPr>
            </a:br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Bahnschrift Light Condensed" panose="020B0502040204020203" pitchFamily="34" charset="0"/>
              </a:rPr>
              <a:t>Tehdään luokkaan tullessa korkeushyppy koskettaen seinään sopivalle korkeudelle teipattua kämmenen kuvaa tai viivoja. Mitä muita hyppytehtäviä voisi tehdä taukoliikkeenä tai </a:t>
            </a:r>
            <a:r>
              <a:rPr lang="fi-FI" sz="1600" dirty="0" err="1">
                <a:latin typeface="Bahnschrift Light Condensed" panose="020B0502040204020203" pitchFamily="34" charset="0"/>
              </a:rPr>
              <a:t>luokkaantuloliikkeenä</a:t>
            </a:r>
            <a:r>
              <a:rPr lang="fi-FI" sz="1600" dirty="0">
                <a:latin typeface="Bahnschrift Light Condensed" panose="020B0502040204020203" pitchFamily="34" charset="0"/>
              </a:rPr>
              <a:t>? Ideoidaan ja toteutetaan yhdessä.</a:t>
            </a:r>
            <a:endParaRPr lang="fi-FI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4600288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108370" y="3982254"/>
            <a:ext cx="4546757" cy="115956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600">
                <a:latin typeface="Bahnschrift Light Condensed" panose="020B0502040204020203" pitchFamily="34" charset="0"/>
              </a:rPr>
              <a:t>Vahvista lihaksia ja luustoa 3krt/vko.</a:t>
            </a:r>
            <a:r>
              <a:rPr lang="fi-FI" sz="2400">
                <a:latin typeface="Bahnschrift Light Condensed" panose="020B0502040204020203" pitchFamily="34" charset="0"/>
              </a:rPr>
              <a:t> </a:t>
            </a:r>
            <a:r>
              <a:rPr lang="fi-FI">
                <a:latin typeface="Bahnschrift Light Condensed" panose="020B0502040204020203" pitchFamily="34" charset="0"/>
              </a:rPr>
              <a:t>Luut vahvistuvat hypyissä ja nopeissa käännöksistä.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5970067" y="4600288"/>
            <a:ext cx="379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Me hoksattiin vielä nämä!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57490" y="370978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1197964">
            <a:off x="8847622" y="4369868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pic>
        <p:nvPicPr>
          <p:cNvPr id="21" name="Picture 2" descr="Info, Tiedot, Palvelu, Tuki, Huutomerkki, Apua">
            <a:hlinkClick r:id="rId12"/>
            <a:extLst>
              <a:ext uri="{FF2B5EF4-FFF2-40B4-BE49-F238E27FC236}">
                <a16:creationId xmlns:a16="http://schemas.microsoft.com/office/drawing/2014/main" id="{E66241F0-67A4-4969-9903-586584AC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0" y="5562573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>
            <a:hlinkClick r:id="rId14" action="ppaction://hlinksldjump"/>
            <a:extLst>
              <a:ext uri="{FF2B5EF4-FFF2-40B4-BE49-F238E27FC236}">
                <a16:creationId xmlns:a16="http://schemas.microsoft.com/office/drawing/2014/main" id="{9C4574DC-2701-4419-B25E-D79177D184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70344" y="6142820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DFE086-6FDE-40C2-8028-2F583224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" y="1177160"/>
            <a:ext cx="4983252" cy="2760098"/>
          </a:xfrm>
        </p:spPr>
        <p:txBody>
          <a:bodyPr>
            <a:normAutofit/>
          </a:bodyPr>
          <a:lstStyle/>
          <a:p>
            <a:r>
              <a:rPr lang="fi-FI">
                <a:latin typeface="Bahnschrift Light Condensed" panose="020B0502040204020203" pitchFamily="34" charset="0"/>
              </a:rPr>
              <a:t>HELMIKUU</a:t>
            </a:r>
            <a:br>
              <a:rPr lang="fi-FI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fi-FI" sz="5400">
                <a:solidFill>
                  <a:srgbClr val="FFFFFF"/>
                </a:solidFill>
                <a:latin typeface="Bahnschrift Light Condensed" panose="020B0502040204020203" pitchFamily="34" charset="0"/>
              </a:rPr>
              <a:t>ILO LIIKUTTAA</a:t>
            </a:r>
          </a:p>
        </p:txBody>
      </p:sp>
      <p:pic>
        <p:nvPicPr>
          <p:cNvPr id="7" name="Picture 4" descr="Leikkiä, Mene, Alkaa, Ääni, Painiketta, Kiiltävä, Audio">
            <a:extLst>
              <a:ext uri="{FF2B5EF4-FFF2-40B4-BE49-F238E27FC236}">
                <a16:creationId xmlns:a16="http://schemas.microsoft.com/office/drawing/2014/main" id="{85A3AF45-00B7-4149-9F6E-37B529AB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47" y="5589004"/>
            <a:ext cx="531128" cy="5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68D7F2-210F-4132-AB7D-D4457E7459C7}"/>
              </a:ext>
            </a:extLst>
          </p:cNvPr>
          <p:cNvSpPr/>
          <p:nvPr/>
        </p:nvSpPr>
        <p:spPr>
          <a:xfrm>
            <a:off x="2728411" y="702651"/>
            <a:ext cx="1874667" cy="1776926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E182133-21B0-466C-BA89-5D0A641CE69E}"/>
              </a:ext>
            </a:extLst>
          </p:cNvPr>
          <p:cNvSpPr/>
          <p:nvPr/>
        </p:nvSpPr>
        <p:spPr>
          <a:xfrm>
            <a:off x="5641527" y="209169"/>
            <a:ext cx="6082110" cy="39325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671BF1-233F-4525-9A65-AFE5D0CDF136}"/>
              </a:ext>
            </a:extLst>
          </p:cNvPr>
          <p:cNvSpPr txBox="1"/>
          <p:nvPr/>
        </p:nvSpPr>
        <p:spPr>
          <a:xfrm>
            <a:off x="5751235" y="269666"/>
            <a:ext cx="60821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Bahnschrift Light Condensed" panose="020B0502040204020203" pitchFamily="34" charset="0"/>
              </a:rPr>
              <a:t>    Liikkumisvinkit</a:t>
            </a:r>
          </a:p>
          <a:p>
            <a:endParaRPr lang="fi-FI" sz="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Jutellaan mikä liikunta on erityisen kivaa yhdessä kavereiden tai vanhempien kanssa, kerätään ideoita toisille nähtäväksi.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Kokeillaan ideoista itselle yhtä uutta liikuntatapaa viikon aikana.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Pohditaan, miksi liikkumisesta tulee hyvä olo, miten se näkyy ja mistä koostuu.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Ideoidaan ja tehdään Ilo liikuttaa-video tai juliste esim. </a:t>
            </a:r>
            <a:r>
              <a:rPr lang="fi-FI" sz="1400" dirty="0" err="1">
                <a:latin typeface="Bahnschrift Light Condensed" panose="020B0502040204020203" pitchFamily="34" charset="0"/>
                <a:hlinkClick r:id="rId4"/>
              </a:rPr>
              <a:t>Canvan</a:t>
            </a:r>
            <a:r>
              <a:rPr lang="fi-FI" sz="1400" dirty="0">
                <a:latin typeface="Bahnschrift Light Condensed" panose="020B0502040204020203" pitchFamily="34" charset="0"/>
              </a:rPr>
              <a:t> avulla.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Suunnitellaan ja toteutetaan liikunnallinen tapahtuma tai tuokio: 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taukojumppa keittiön väelle, ulkoliikuntahetki eskareille, hassuttelutalvilajikokeiluvälkkä...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Pidetään koko luokan yhteinen liikunnallinen sisä- tai ulkoleikkitunti.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Osallistutaan liikunnalliseen yhteistapahtumaan esim. laskiainen, ystävänpäivä.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endParaRPr lang="fi-FI" sz="14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Bahnschrift Light Condensed" panose="020B0502040204020203" pitchFamily="34" charset="0"/>
              </a:rPr>
              <a:t>Kutsutaan liikuntakotitehtävänä läheinen aikuinen yhteiselle iltalenkille</a:t>
            </a:r>
            <a:br>
              <a:rPr lang="fi-FI" sz="1400" dirty="0">
                <a:latin typeface="Bahnschrift Light Condensed" panose="020B0502040204020203" pitchFamily="34" charset="0"/>
              </a:rPr>
            </a:br>
            <a:r>
              <a:rPr lang="fi-FI" sz="1400" dirty="0">
                <a:latin typeface="Bahnschrift Light Condensed" panose="020B0502040204020203" pitchFamily="34" charset="0"/>
              </a:rPr>
              <a:t> (kävely, pyörä, hiihto…) liikkumaan ja juttelemaan</a:t>
            </a:r>
            <a:r>
              <a:rPr lang="fi-FI" sz="1600" dirty="0">
                <a:latin typeface="Bahnschrift Light Condensed" panose="020B0502040204020203" pitchFamily="34" charset="0"/>
              </a:rPr>
              <a:t>.</a:t>
            </a:r>
          </a:p>
          <a:p>
            <a:endParaRPr lang="fi-FI" sz="1600" dirty="0">
              <a:latin typeface="Bahnschrift Light Condensed" panose="020B0502040204020203" pitchFamily="34" charset="0"/>
            </a:endParaRPr>
          </a:p>
          <a:p>
            <a:endParaRPr lang="fi-FI" sz="1600" dirty="0">
              <a:latin typeface="Bahnschrift Light Condensed" panose="020B0502040204020203" pitchFamily="34" charset="0"/>
            </a:endParaRPr>
          </a:p>
          <a:p>
            <a:endParaRPr lang="fi-FI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6336C3D3-9D7D-4926-A42E-1FF5E2257D7E}"/>
              </a:ext>
            </a:extLst>
          </p:cNvPr>
          <p:cNvSpPr/>
          <p:nvPr/>
        </p:nvSpPr>
        <p:spPr>
          <a:xfrm>
            <a:off x="5738192" y="4600288"/>
            <a:ext cx="5963276" cy="20485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1CC66CCC-7F18-4AA0-A58A-FBED5B724602}"/>
              </a:ext>
            </a:extLst>
          </p:cNvPr>
          <p:cNvSpPr/>
          <p:nvPr/>
        </p:nvSpPr>
        <p:spPr>
          <a:xfrm>
            <a:off x="108370" y="3864161"/>
            <a:ext cx="4341319" cy="115956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 dirty="0">
                <a:latin typeface="Bahnschrift Light Condensed" panose="020B0502040204020203" pitchFamily="34" charset="0"/>
              </a:rPr>
              <a:t>Liikunta lisää hyvää oloa.</a:t>
            </a:r>
          </a:p>
          <a:p>
            <a:pPr algn="ctr"/>
            <a:r>
              <a:rPr lang="fi-FI" sz="2800" dirty="0">
                <a:latin typeface="Bahnschrift Light Condensed" panose="020B0502040204020203" pitchFamily="34" charset="0"/>
              </a:rPr>
              <a:t>Yhdessä on ilo liikkua. 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66BEA54-F781-4622-AC41-7BC364EE7703}"/>
              </a:ext>
            </a:extLst>
          </p:cNvPr>
          <p:cNvSpPr txBox="1"/>
          <p:nvPr/>
        </p:nvSpPr>
        <p:spPr>
          <a:xfrm>
            <a:off x="6016286" y="4652770"/>
            <a:ext cx="379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latin typeface="Bahnschrift Light Condensed" panose="020B0502040204020203" pitchFamily="34" charset="0"/>
              </a:rPr>
              <a:t>Me hoksattiin vielä nämä!</a:t>
            </a:r>
          </a:p>
          <a:p>
            <a:r>
              <a:rPr lang="fi-FI" sz="2400"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16BBE9-7AD0-47B4-9F47-715442E129D7}"/>
              </a:ext>
            </a:extLst>
          </p:cNvPr>
          <p:cNvSpPr txBox="1"/>
          <p:nvPr/>
        </p:nvSpPr>
        <p:spPr>
          <a:xfrm rot="20535833">
            <a:off x="2290681" y="770770"/>
            <a:ext cx="184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Bahnschrift Light Condensed" panose="020B0502040204020203" pitchFamily="34" charset="0"/>
              </a:rPr>
              <a:t>Muista!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94D088D3-506B-43C4-8FFD-6D9A16741590}"/>
              </a:ext>
            </a:extLst>
          </p:cNvPr>
          <p:cNvSpPr/>
          <p:nvPr/>
        </p:nvSpPr>
        <p:spPr>
          <a:xfrm rot="1406236">
            <a:off x="9012566" y="4364081"/>
            <a:ext cx="3089562" cy="599763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800">
              <a:latin typeface="Bahnschrift Light Condensed" panose="020B0502040204020203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825AF4-1614-4990-85EC-A2489CA2D4E5}"/>
              </a:ext>
            </a:extLst>
          </p:cNvPr>
          <p:cNvSpPr txBox="1"/>
          <p:nvPr/>
        </p:nvSpPr>
        <p:spPr>
          <a:xfrm>
            <a:off x="3037540" y="1041636"/>
            <a:ext cx="1365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Bahnschrift Light Condensed" panose="020B0502040204020203" pitchFamily="34" charset="0"/>
              </a:rPr>
              <a:t>Pyydetään välillä välkällä myös uusia kavereita mukaan touhuun.</a:t>
            </a:r>
          </a:p>
        </p:txBody>
      </p:sp>
      <p:pic>
        <p:nvPicPr>
          <p:cNvPr id="21" name="Picture 2" descr="Info, Tiedot, Palvelu, Tuki, Huutomerkki, Apua">
            <a:hlinkClick r:id="rId5"/>
            <a:extLst>
              <a:ext uri="{FF2B5EF4-FFF2-40B4-BE49-F238E27FC236}">
                <a16:creationId xmlns:a16="http://schemas.microsoft.com/office/drawing/2014/main" id="{AE6408CD-7A8A-4FE4-B21B-589E2967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14" y="5650045"/>
            <a:ext cx="403204" cy="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5CE1B77-B6B8-4347-A03B-DDF04A5F645F}"/>
              </a:ext>
            </a:extLst>
          </p:cNvPr>
          <p:cNvSpPr txBox="1"/>
          <p:nvPr/>
        </p:nvSpPr>
        <p:spPr>
          <a:xfrm>
            <a:off x="1170220" y="6494943"/>
            <a:ext cx="43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latin typeface="Bahnschrift Light Condensed" panose="020B0502040204020203" pitchFamily="34" charset="0"/>
              </a:rPr>
              <a:t>Suunnitellaan ja toteutetaan oma ILO LIIKUTTAA- video.</a:t>
            </a:r>
          </a:p>
        </p:txBody>
      </p:sp>
      <p:sp>
        <p:nvSpPr>
          <p:cNvPr id="4" name="Nuoli: Ylös 3">
            <a:extLst>
              <a:ext uri="{FF2B5EF4-FFF2-40B4-BE49-F238E27FC236}">
                <a16:creationId xmlns:a16="http://schemas.microsoft.com/office/drawing/2014/main" id="{F13C0CDD-8E81-4D9F-A977-F48CCDA55963}"/>
              </a:ext>
            </a:extLst>
          </p:cNvPr>
          <p:cNvSpPr/>
          <p:nvPr/>
        </p:nvSpPr>
        <p:spPr>
          <a:xfrm rot="2923056">
            <a:off x="2071369" y="5727539"/>
            <a:ext cx="211997" cy="896956"/>
          </a:xfrm>
          <a:prstGeom prst="upArrow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hlinkClick r:id="rId7" action="ppaction://hlinksldjump"/>
            <a:extLst>
              <a:ext uri="{FF2B5EF4-FFF2-40B4-BE49-F238E27FC236}">
                <a16:creationId xmlns:a16="http://schemas.microsoft.com/office/drawing/2014/main" id="{44CDDC43-EA82-48C2-A02C-A8EECFBE3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744" y="6168930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42086EC9B2645AC345AC1B5FB4530" ma:contentTypeVersion="5" ma:contentTypeDescription="Create a new document." ma:contentTypeScope="" ma:versionID="8bccf8f28be5e96efcad4f466b15d225">
  <xsd:schema xmlns:xsd="http://www.w3.org/2001/XMLSchema" xmlns:xs="http://www.w3.org/2001/XMLSchema" xmlns:p="http://schemas.microsoft.com/office/2006/metadata/properties" xmlns:ns3="49aa0b82-f9c3-4f0a-8246-13126f79e62d" xmlns:ns4="21cac31f-062e-4130-80c2-37c870e52e93" targetNamespace="http://schemas.microsoft.com/office/2006/metadata/properties" ma:root="true" ma:fieldsID="a9889671f2c556d82b5a10344055000a" ns3:_="" ns4:_="">
    <xsd:import namespace="49aa0b82-f9c3-4f0a-8246-13126f79e62d"/>
    <xsd:import namespace="21cac31f-062e-4130-80c2-37c870e52e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a0b82-f9c3-4f0a-8246-13126f79e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ac31f-062e-4130-80c2-37c870e52e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41DE4-78F2-4F40-B338-7BCCE19D6269}">
  <ds:schemaRefs>
    <ds:schemaRef ds:uri="21cac31f-062e-4130-80c2-37c870e52e93"/>
    <ds:schemaRef ds:uri="49aa0b82-f9c3-4f0a-8246-13126f79e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E7E41D-105D-4739-9658-ED5E992348D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1cac31f-062e-4130-80c2-37c870e52e93"/>
    <ds:schemaRef ds:uri="http://purl.org/dc/terms/"/>
    <ds:schemaRef ds:uri="49aa0b82-f9c3-4f0a-8246-13126f79e62d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68E3F1-28A0-4E20-BDEE-143B6B4815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</TotalTime>
  <Words>4478</Words>
  <Application>Microsoft Office PowerPoint</Application>
  <PresentationFormat>Laajakuva</PresentationFormat>
  <Paragraphs>320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Bahnschrift Light Condensed</vt:lpstr>
      <vt:lpstr>Calibri</vt:lpstr>
      <vt:lpstr>Calibri Light</vt:lpstr>
      <vt:lpstr>Office Theme</vt:lpstr>
      <vt:lpstr>LISÄÄ LIIKETTÄ KOULUPÄIVÄÄN -VUOSIKELLO </vt:lpstr>
      <vt:lpstr>KUUKAUSIDIAN KÄYTTÖ</vt:lpstr>
      <vt:lpstr>ELOKUU KOULUMATKALLA KUNTO KOHENEE</vt:lpstr>
      <vt:lpstr>SYYSKUU VÄLITUNNIT VIRKISTÄVÄT</vt:lpstr>
      <vt:lpstr>LOKAKUU TAUOTETAAN ISTUMISTA</vt:lpstr>
      <vt:lpstr>MARRASKUU OPITAAN TOIMIEN</vt:lpstr>
      <vt:lpstr>JOULUKUU TEMPAISTAAN YHDESSÄ</vt:lpstr>
      <vt:lpstr>TAMMIKUU LIIKETTÄ  LIHAKSILLE JA LUILLE</vt:lpstr>
      <vt:lpstr>HELMIKUU ILO LIIKUTTAA</vt:lpstr>
      <vt:lpstr>MAALISKUU TILAT  HOUKUTTAVAT LIIKKUMAAN</vt:lpstr>
      <vt:lpstr>HUHTIKUU HAUSKAA HAASTEILLA</vt:lpstr>
      <vt:lpstr>TOUKOKUU LIIKUTAAN  ARJESSA JA HARRASTUKSISSA </vt:lpstr>
      <vt:lpstr>Muistilista  johdolle &amp; Liikkuva koulu-tiimille </vt:lpstr>
      <vt:lpstr>Ideoita  tuleville vuosille 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Anne-Maria Ilo</dc:creator>
  <cp:lastModifiedBy>Anne-Maria Ilo</cp:lastModifiedBy>
  <cp:revision>2</cp:revision>
  <dcterms:created xsi:type="dcterms:W3CDTF">2021-04-17T11:12:36Z</dcterms:created>
  <dcterms:modified xsi:type="dcterms:W3CDTF">2021-05-25T06:29:03Z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0x01010027542086EC9B2645AC345AC1B5FB4530</vt:lpwstr>
  </property>
</Properties>
</file>